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6"/>
  </p:notesMasterIdLst>
  <p:handoutMasterIdLst>
    <p:handoutMasterId r:id="rId37"/>
  </p:handout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300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302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13FB13"/>
    <a:srgbClr val="2C11F5"/>
    <a:srgbClr val="FC3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2" autoAdjust="0"/>
    <p:restoredTop sz="94660"/>
  </p:normalViewPr>
  <p:slideViewPr>
    <p:cSldViewPr>
      <p:cViewPr varScale="1">
        <p:scale>
          <a:sx n="69" d="100"/>
          <a:sy n="69" d="100"/>
        </p:scale>
        <p:origin x="13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 altLang="zh-CN"/>
              <a:t>SCUT电子电工实验中心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fld id="{CDFEBAF4-D14F-4A1F-83A3-0D61F1F1D1A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 altLang="zh-CN"/>
              <a:t>SCUT电子电工实验中心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fld id="{D81848A4-99F0-431A-A55E-43C7127C504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SCUT电子电工实验中心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08065C-E337-4417-9F09-36D40E59F376}" type="slidenum">
              <a:rPr lang="en-US" altLang="zh-CN">
                <a:latin typeface="Times New Roman" panose="02020603050405020304" pitchFamily="18" charset="0"/>
              </a:rPr>
              <a:pPr eaLnBrk="1" hangingPunct="1"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SCUT电子电工实验中心</a:t>
            </a:r>
          </a:p>
        </p:txBody>
      </p:sp>
      <p:sp>
        <p:nvSpPr>
          <p:cNvPr id="419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AC5E3A1-858E-4B3A-9D95-07A42577E87B}" type="slidenum">
              <a:rPr lang="en-US" altLang="zh-CN">
                <a:latin typeface="Times New Roman" panose="02020603050405020304" pitchFamily="18" charset="0"/>
              </a:rPr>
              <a:pPr eaLnBrk="1" hangingPunct="1"/>
              <a:t>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83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838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01231-1B67-4039-B3E0-0D7A85D805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4428224"/>
      </p:ext>
    </p:extLst>
  </p:cSld>
  <p:clrMapOvr>
    <a:masterClrMapping/>
  </p:clrMapOvr>
  <p:transition spd="med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51973-28F3-423A-9503-BC25349F0B4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7322982"/>
      </p:ext>
    </p:extLst>
  </p:cSld>
  <p:clrMapOvr>
    <a:masterClrMapping/>
  </p:clrMapOvr>
  <p:transition spd="med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48E2C4-3A35-44A5-A73A-960CD362E70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279885"/>
      </p:ext>
    </p:extLst>
  </p:cSld>
  <p:clrMapOvr>
    <a:masterClrMapping/>
  </p:clrMapOvr>
  <p:transition spd="med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6BD819-D649-4F6C-B39E-18CDE6B61BC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2558437"/>
      </p:ext>
    </p:extLst>
  </p:cSld>
  <p:clrMapOvr>
    <a:masterClrMapping/>
  </p:clrMapOvr>
  <p:transition spd="med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5F875F-A472-443E-82D1-0F5064F3045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34015"/>
      </p:ext>
    </p:extLst>
  </p:cSld>
  <p:clrMapOvr>
    <a:masterClrMapping/>
  </p:clrMapOvr>
  <p:transition spd="med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CF8EBE-8603-4034-9DAD-713B274C041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803327"/>
      </p:ext>
    </p:extLst>
  </p:cSld>
  <p:clrMapOvr>
    <a:masterClrMapping/>
  </p:clrMapOvr>
  <p:transition spd="med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416F1F-2115-4C19-BAED-D383455B384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4098432"/>
      </p:ext>
    </p:extLst>
  </p:cSld>
  <p:clrMapOvr>
    <a:masterClrMapping/>
  </p:clrMapOvr>
  <p:transition spd="med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48D0C-1EAF-4A50-882F-88DAF30765F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811808"/>
      </p:ext>
    </p:extLst>
  </p:cSld>
  <p:clrMapOvr>
    <a:masterClrMapping/>
  </p:clrMapOvr>
  <p:transition spd="med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383357-395D-4DE6-BC4E-A48CFDF866C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638540"/>
      </p:ext>
    </p:extLst>
  </p:cSld>
  <p:clrMapOvr>
    <a:masterClrMapping/>
  </p:clrMapOvr>
  <p:transition spd="med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C9F9-4A83-4AF1-9C08-899FF8D10A7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3559629"/>
      </p:ext>
    </p:extLst>
  </p:cSld>
  <p:clrMapOvr>
    <a:masterClrMapping/>
  </p:clrMapOvr>
  <p:transition spd="med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AA20E4-3878-47DB-B89B-F013C00BF03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1768696"/>
      </p:ext>
    </p:extLst>
  </p:cSld>
  <p:clrMapOvr>
    <a:masterClrMapping/>
  </p:clrMapOvr>
  <p:transition spd="med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1555A1-37D8-4C54-AEB0-474A283C59F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6385838"/>
      </p:ext>
    </p:extLst>
  </p:cSld>
  <p:clrMapOvr>
    <a:masterClrMapping/>
  </p:clrMapOvr>
  <p:transition spd="med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410B6A-F63F-49DE-813A-FA910E1F5A8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1353027"/>
      </p:ext>
    </p:extLst>
  </p:cSld>
  <p:clrMapOvr>
    <a:masterClrMapping/>
  </p:clrMapOvr>
  <p:transition spd="med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ADE629-4948-43C3-9E02-058C60CB6BF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3034248"/>
      </p:ext>
    </p:extLst>
  </p:cSld>
  <p:clrMapOvr>
    <a:masterClrMapping/>
  </p:clrMapOvr>
  <p:transition spd="med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C5D4B5-9FF9-4CCB-A028-C336626FB6D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0415898"/>
      </p:ext>
    </p:extLst>
  </p:cSld>
  <p:clrMapOvr>
    <a:masterClrMapping/>
  </p:clrMapOvr>
  <p:transition spd="med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fld id="{A5947DED-7053-445B-9F0E-3C734899D662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736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transition spd="med">
    <p:cover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1.png"/><Relationship Id="rId2" Type="http://schemas.microsoft.com/office/2007/relationships/media" Target="../media/media27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7" Type="http://schemas.openxmlformats.org/officeDocument/2006/relationships/image" Target="../media/image1.png"/><Relationship Id="rId2" Type="http://schemas.microsoft.com/office/2007/relationships/media" Target="../media/media28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media29.m4a"/><Relationship Id="rId7" Type="http://schemas.openxmlformats.org/officeDocument/2006/relationships/oleObject" Target="../embeddings/oleObject4.bin"/><Relationship Id="rId2" Type="http://schemas.microsoft.com/office/2007/relationships/media" Target="../media/media29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550" y="1700213"/>
            <a:ext cx="8023225" cy="2273300"/>
          </a:xfrm>
        </p:spPr>
        <p:txBody>
          <a:bodyPr/>
          <a:lstStyle/>
          <a:p>
            <a:pPr eaLnBrk="1" hangingPunct="1"/>
            <a:r>
              <a:rPr lang="en-US" altLang="zh-CN" sz="6300" smtClean="0">
                <a:solidFill>
                  <a:srgbClr val="FC3F04"/>
                </a:solidFill>
              </a:rPr>
              <a:t>		</a:t>
            </a:r>
            <a:r>
              <a:rPr lang="zh-CN" altLang="en-US" sz="6300" smtClean="0">
                <a:solidFill>
                  <a:srgbClr val="FC3F04"/>
                </a:solidFill>
              </a:rPr>
              <a:t>印制电路板</a:t>
            </a:r>
            <a:br>
              <a:rPr lang="zh-CN" altLang="en-US" sz="6300" smtClean="0">
                <a:solidFill>
                  <a:srgbClr val="FC3F04"/>
                </a:solidFill>
              </a:rPr>
            </a:br>
            <a:r>
              <a:rPr lang="zh-CN" altLang="en-US" sz="6300" smtClean="0">
                <a:solidFill>
                  <a:srgbClr val="FC3F04"/>
                </a:solidFill>
              </a:rPr>
              <a:t>		设计与制作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437063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zh-CN" sz="4300" smtClean="0">
                <a:solidFill>
                  <a:srgbClr val="FF3300"/>
                </a:solidFill>
                <a:ea typeface="隶书" panose="02010509060101010101" pitchFamily="49" charset="-122"/>
              </a:rPr>
              <a:t>SCUT</a:t>
            </a:r>
            <a:r>
              <a:rPr lang="zh-CN" altLang="en-US" sz="4300" smtClean="0">
                <a:solidFill>
                  <a:srgbClr val="FF3300"/>
                </a:solidFill>
                <a:ea typeface="隶书" panose="02010509060101010101" pitchFamily="49" charset="-122"/>
              </a:rPr>
              <a:t>电子电工实验中心</a:t>
            </a:r>
          </a:p>
          <a:p>
            <a:pPr eaLnBrk="1" hangingPunct="1"/>
            <a:r>
              <a:rPr lang="zh-CN" altLang="en-US" sz="4300" smtClean="0">
                <a:solidFill>
                  <a:srgbClr val="FF3300"/>
                </a:solidFill>
                <a:ea typeface="隶书" panose="02010509060101010101" pitchFamily="49" charset="-122"/>
              </a:rPr>
              <a:t>              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5976" y="924936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>
          <a:xfrm>
            <a:off x="687388" y="1073150"/>
            <a:ext cx="1719262" cy="1139825"/>
          </a:xfrm>
          <a:noFill/>
        </p:spPr>
        <p:txBody>
          <a:bodyPr anchor="b"/>
          <a:lstStyle/>
          <a:p>
            <a:pPr eaLnBrk="1" hangingPunct="1"/>
            <a:r>
              <a:rPr lang="zh-CN" altLang="en-US" sz="4000" smtClean="0">
                <a:latin typeface="宋体" panose="02010600030101010101" pitchFamily="2" charset="-122"/>
              </a:rPr>
              <a:t>多层板</a:t>
            </a:r>
            <a:br>
              <a:rPr lang="zh-CN" altLang="en-US" sz="4000" smtClean="0">
                <a:latin typeface="宋体" panose="02010600030101010101" pitchFamily="2" charset="-122"/>
              </a:rPr>
            </a:br>
            <a:r>
              <a:rPr lang="zh-CN" altLang="en-US" sz="3200" b="1" smtClean="0">
                <a:latin typeface="宋体" panose="02010600030101010101" pitchFamily="2" charset="-122"/>
              </a:rPr>
              <a:t>（实物</a:t>
            </a:r>
            <a:r>
              <a:rPr lang="en-US" altLang="zh-CN" sz="3200" b="1" smtClean="0">
                <a:latin typeface="宋体" panose="02010600030101010101" pitchFamily="2" charset="-122"/>
              </a:rPr>
              <a:t>)</a:t>
            </a:r>
          </a:p>
        </p:txBody>
      </p:sp>
      <p:pic>
        <p:nvPicPr>
          <p:cNvPr id="12291" name="Picture 6" descr="1－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38" y="4511675"/>
            <a:ext cx="4232275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7" descr="印制板（BGA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506413"/>
            <a:ext cx="5638800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8" descr="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068638"/>
            <a:ext cx="41592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9" descr="电池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357563"/>
            <a:ext cx="808037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10"/>
          <p:cNvSpPr txBox="1">
            <a:spLocks noChangeArrowheads="1"/>
          </p:cNvSpPr>
          <p:nvPr/>
        </p:nvSpPr>
        <p:spPr bwMode="auto">
          <a:xfrm>
            <a:off x="5719763" y="6264275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BGA</a:t>
            </a:r>
            <a:r>
              <a:rPr lang="zh-CN" altLang="en-US" sz="2000" b="1">
                <a:latin typeface="Times New Roman" panose="02020603050405020304" pitchFamily="18" charset="0"/>
              </a:rPr>
              <a:t>封装芯片</a:t>
            </a:r>
          </a:p>
        </p:txBody>
      </p:sp>
      <p:sp>
        <p:nvSpPr>
          <p:cNvPr id="12296" name="Text Box 11"/>
          <p:cNvSpPr txBox="1">
            <a:spLocks noChangeArrowheads="1"/>
          </p:cNvSpPr>
          <p:nvPr/>
        </p:nvSpPr>
        <p:spPr bwMode="auto">
          <a:xfrm>
            <a:off x="3616325" y="6249988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QFP</a:t>
            </a:r>
            <a:r>
              <a:rPr lang="zh-CN" altLang="en-US" sz="2000" b="1">
                <a:latin typeface="Times New Roman" panose="02020603050405020304" pitchFamily="18" charset="0"/>
              </a:rPr>
              <a:t>封装芯片</a:t>
            </a:r>
          </a:p>
        </p:txBody>
      </p:sp>
      <p:sp>
        <p:nvSpPr>
          <p:cNvPr id="12297" name="Text Box 12"/>
          <p:cNvSpPr txBox="1">
            <a:spLocks noChangeArrowheads="1"/>
          </p:cNvSpPr>
          <p:nvPr/>
        </p:nvSpPr>
        <p:spPr bwMode="auto">
          <a:xfrm>
            <a:off x="842963" y="4337050"/>
            <a:ext cx="1290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3300"/>
                </a:solidFill>
                <a:latin typeface="Comic Sans MS" panose="030F0702030302020204" pitchFamily="66" charset="0"/>
              </a:rPr>
              <a:t>五号电池</a:t>
            </a:r>
          </a:p>
        </p:txBody>
      </p:sp>
      <p:sp>
        <p:nvSpPr>
          <p:cNvPr id="12298" name="Line 13"/>
          <p:cNvSpPr>
            <a:spLocks noChangeShapeType="1"/>
          </p:cNvSpPr>
          <p:nvPr/>
        </p:nvSpPr>
        <p:spPr bwMode="auto">
          <a:xfrm flipV="1">
            <a:off x="900113" y="47244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Text Box 14"/>
          <p:cNvSpPr txBox="1">
            <a:spLocks noChangeArrowheads="1"/>
          </p:cNvSpPr>
          <p:nvPr/>
        </p:nvSpPr>
        <p:spPr bwMode="auto">
          <a:xfrm>
            <a:off x="7716838" y="3444875"/>
            <a:ext cx="457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FC3F04"/>
                </a:solidFill>
                <a:latin typeface="Times New Roman" panose="02020603050405020304" pitchFamily="18" charset="0"/>
              </a:rPr>
              <a:t>正面</a:t>
            </a:r>
          </a:p>
        </p:txBody>
      </p:sp>
      <p:sp>
        <p:nvSpPr>
          <p:cNvPr id="12300" name="Text Box 16"/>
          <p:cNvSpPr txBox="1">
            <a:spLocks noChangeArrowheads="1"/>
          </p:cNvSpPr>
          <p:nvPr/>
        </p:nvSpPr>
        <p:spPr bwMode="auto">
          <a:xfrm>
            <a:off x="7716838" y="5045075"/>
            <a:ext cx="457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FC3F04"/>
                </a:solidFill>
                <a:latin typeface="Times New Roman" panose="02020603050405020304" pitchFamily="18" charset="0"/>
              </a:rPr>
              <a:t>背面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7822" y="3015962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762000"/>
            <a:ext cx="3657600" cy="9144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2C11F5"/>
                </a:solidFill>
              </a:rPr>
              <a:t>二   </a:t>
            </a:r>
            <a:r>
              <a:rPr lang="en-US" altLang="zh-CN" b="1" smtClean="0">
                <a:solidFill>
                  <a:srgbClr val="2C11F5"/>
                </a:solidFill>
                <a:latin typeface="宋体" panose="02010600030101010101" pitchFamily="2" charset="-122"/>
              </a:rPr>
              <a:t>PCB</a:t>
            </a:r>
            <a:r>
              <a:rPr lang="zh-CN" altLang="en-US" b="1" smtClean="0">
                <a:solidFill>
                  <a:srgbClr val="2C11F5"/>
                </a:solidFill>
              </a:rPr>
              <a:t>设计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1981200"/>
            <a:ext cx="7858125" cy="3886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（一）准备工作</a:t>
            </a:r>
          </a:p>
          <a:p>
            <a:pPr eaLnBrk="1" hangingPunct="1"/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（二）布线设计</a:t>
            </a:r>
          </a:p>
          <a:p>
            <a:pPr eaLnBrk="1" hangingPunct="1"/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（三）常见错误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0"/>
            <a:ext cx="3589338" cy="914400"/>
          </a:xfrm>
        </p:spPr>
        <p:txBody>
          <a:bodyPr/>
          <a:lstStyle/>
          <a:p>
            <a:pPr eaLnBrk="1" hangingPunct="1"/>
            <a:r>
              <a:rPr lang="zh-CN" altLang="en-US" sz="3600" smtClean="0"/>
              <a:t>（一）准备工作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28800"/>
            <a:ext cx="77724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 1.</a:t>
            </a:r>
            <a:r>
              <a:rPr lang="zh-CN" altLang="en-US" smtClean="0"/>
              <a:t>确定板材、板厚、形状、尺寸</a:t>
            </a:r>
          </a:p>
          <a:p>
            <a:pPr eaLnBrk="1" hangingPunct="1"/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2.</a:t>
            </a:r>
            <a:r>
              <a:rPr lang="zh-CN" altLang="en-US" smtClean="0"/>
              <a:t>确定与板外元器件连接方式</a:t>
            </a:r>
          </a:p>
          <a:p>
            <a:pPr eaLnBrk="1" hangingPunct="1"/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3.</a:t>
            </a:r>
            <a:r>
              <a:rPr lang="zh-CN" altLang="en-US" smtClean="0"/>
              <a:t>确认元器件安装方式</a:t>
            </a:r>
          </a:p>
          <a:p>
            <a:pPr eaLnBrk="1" hangingPunct="1"/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4.</a:t>
            </a:r>
            <a:r>
              <a:rPr lang="zh-CN" altLang="en-US" smtClean="0"/>
              <a:t>阅读分析原理图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0" y="1219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685800"/>
            <a:ext cx="6870700" cy="1143000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1. </a:t>
            </a:r>
            <a:r>
              <a:rPr lang="zh-CN" altLang="en-US" sz="3600" smtClean="0"/>
              <a:t>确定板材、板厚、形状、尺寸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          </a:t>
            </a:r>
            <a:r>
              <a:rPr lang="zh-CN" altLang="en-US" smtClean="0"/>
              <a:t>印制电路板的制作原材料是覆铜板。覆铜板又分为</a:t>
            </a:r>
            <a:r>
              <a:rPr lang="zh-CN" altLang="en-US" b="1" smtClean="0"/>
              <a:t>单面板</a:t>
            </a:r>
            <a:r>
              <a:rPr lang="zh-CN" altLang="en-US" smtClean="0"/>
              <a:t>和</a:t>
            </a:r>
            <a:r>
              <a:rPr lang="zh-CN" altLang="en-US" b="1" smtClean="0"/>
              <a:t>双面板</a:t>
            </a:r>
            <a:r>
              <a:rPr lang="zh-CN" altLang="en-US" smtClean="0"/>
              <a:t>，其结构如下：</a:t>
            </a: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1290638" y="4240213"/>
            <a:ext cx="4516437" cy="719137"/>
            <a:chOff x="703" y="2047"/>
            <a:chExt cx="4445" cy="453"/>
          </a:xfrm>
        </p:grpSpPr>
        <p:sp>
          <p:nvSpPr>
            <p:cNvPr id="15370" name="Rectangle 5"/>
            <p:cNvSpPr>
              <a:spLocks noChangeArrowheads="1"/>
            </p:cNvSpPr>
            <p:nvPr/>
          </p:nvSpPr>
          <p:spPr bwMode="auto">
            <a:xfrm>
              <a:off x="703" y="2092"/>
              <a:ext cx="4445" cy="40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71" name="Rectangle 6"/>
            <p:cNvSpPr>
              <a:spLocks noChangeArrowheads="1"/>
            </p:cNvSpPr>
            <p:nvPr/>
          </p:nvSpPr>
          <p:spPr bwMode="auto">
            <a:xfrm>
              <a:off x="703" y="2047"/>
              <a:ext cx="4445" cy="4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5365" name="Rectangle 7"/>
          <p:cNvSpPr>
            <a:spLocks noChangeArrowheads="1"/>
          </p:cNvSpPr>
          <p:nvPr/>
        </p:nvSpPr>
        <p:spPr bwMode="auto">
          <a:xfrm>
            <a:off x="5022850" y="5329238"/>
            <a:ext cx="36861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Comic Sans MS" panose="030F0702030302020204" pitchFamily="66" charset="0"/>
              </a:rPr>
              <a:t>基板（材料、厚度有多种规格）</a:t>
            </a:r>
          </a:p>
        </p:txBody>
      </p:sp>
      <p:sp>
        <p:nvSpPr>
          <p:cNvPr id="15366" name="Rectangle 8"/>
          <p:cNvSpPr>
            <a:spLocks noChangeArrowheads="1"/>
          </p:cNvSpPr>
          <p:nvPr/>
        </p:nvSpPr>
        <p:spPr bwMode="auto">
          <a:xfrm>
            <a:off x="6488113" y="3397250"/>
            <a:ext cx="12763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Comic Sans MS" panose="030F0702030302020204" pitchFamily="66" charset="0"/>
              </a:rPr>
              <a:t>热压铜箔</a:t>
            </a:r>
            <a:r>
              <a:rPr lang="en-US" altLang="zh-CN" sz="2000">
                <a:latin typeface="Comic Sans MS" panose="030F0702030302020204" pitchFamily="66" charset="0"/>
              </a:rPr>
              <a:t>(</a:t>
            </a:r>
            <a:r>
              <a:rPr lang="zh-CN" altLang="en-US" sz="2000">
                <a:latin typeface="Comic Sans MS" panose="030F0702030302020204" pitchFamily="66" charset="0"/>
              </a:rPr>
              <a:t>厚度</a:t>
            </a:r>
            <a:r>
              <a:rPr lang="en-US" altLang="zh-CN" sz="2000">
                <a:latin typeface="Comic Sans MS" panose="030F0702030302020204" pitchFamily="66" charset="0"/>
              </a:rPr>
              <a:t>35μm)</a:t>
            </a:r>
          </a:p>
        </p:txBody>
      </p:sp>
      <p:sp>
        <p:nvSpPr>
          <p:cNvPr id="15367" name="Line 9"/>
          <p:cNvSpPr>
            <a:spLocks noChangeShapeType="1"/>
          </p:cNvSpPr>
          <p:nvPr/>
        </p:nvSpPr>
        <p:spPr bwMode="auto">
          <a:xfrm flipH="1">
            <a:off x="5399088" y="3714750"/>
            <a:ext cx="449262" cy="5381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 flipH="1" flipV="1">
            <a:off x="5022850" y="4746625"/>
            <a:ext cx="261938" cy="711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9" name="Text Box 11"/>
          <p:cNvSpPr txBox="1">
            <a:spLocks noChangeArrowheads="1"/>
          </p:cNvSpPr>
          <p:nvPr/>
        </p:nvSpPr>
        <p:spPr bwMode="auto">
          <a:xfrm>
            <a:off x="2889250" y="5095875"/>
            <a:ext cx="1277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Comic Sans MS" panose="030F0702030302020204" pitchFamily="66" charset="0"/>
              </a:rPr>
              <a:t>单 面 板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/>
          <p:cNvGrpSpPr>
            <a:grpSpLocks/>
          </p:cNvGrpSpPr>
          <p:nvPr/>
        </p:nvGrpSpPr>
        <p:grpSpPr bwMode="auto">
          <a:xfrm>
            <a:off x="1066800" y="3657600"/>
            <a:ext cx="4530725" cy="719138"/>
            <a:chOff x="703" y="2047"/>
            <a:chExt cx="4445" cy="453"/>
          </a:xfrm>
        </p:grpSpPr>
        <p:sp>
          <p:nvSpPr>
            <p:cNvPr id="16397" name="Rectangle 3"/>
            <p:cNvSpPr>
              <a:spLocks noChangeArrowheads="1"/>
            </p:cNvSpPr>
            <p:nvPr/>
          </p:nvSpPr>
          <p:spPr bwMode="auto">
            <a:xfrm>
              <a:off x="703" y="2092"/>
              <a:ext cx="4445" cy="40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98" name="Rectangle 4"/>
            <p:cNvSpPr>
              <a:spLocks noChangeArrowheads="1"/>
            </p:cNvSpPr>
            <p:nvPr/>
          </p:nvSpPr>
          <p:spPr bwMode="auto">
            <a:xfrm>
              <a:off x="703" y="2047"/>
              <a:ext cx="4445" cy="4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6387" name="Group 5"/>
          <p:cNvGrpSpPr>
            <a:grpSpLocks/>
          </p:cNvGrpSpPr>
          <p:nvPr/>
        </p:nvGrpSpPr>
        <p:grpSpPr bwMode="auto">
          <a:xfrm flipV="1">
            <a:off x="1066800" y="3733800"/>
            <a:ext cx="4516438" cy="688975"/>
            <a:chOff x="703" y="2047"/>
            <a:chExt cx="4445" cy="453"/>
          </a:xfrm>
        </p:grpSpPr>
        <p:sp>
          <p:nvSpPr>
            <p:cNvPr id="16395" name="Rectangle 6"/>
            <p:cNvSpPr>
              <a:spLocks noChangeArrowheads="1"/>
            </p:cNvSpPr>
            <p:nvPr/>
          </p:nvSpPr>
          <p:spPr bwMode="auto">
            <a:xfrm>
              <a:off x="703" y="2092"/>
              <a:ext cx="4445" cy="40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96" name="Rectangle 7"/>
            <p:cNvSpPr>
              <a:spLocks noChangeArrowheads="1"/>
            </p:cNvSpPr>
            <p:nvPr/>
          </p:nvSpPr>
          <p:spPr bwMode="auto">
            <a:xfrm>
              <a:off x="703" y="2047"/>
              <a:ext cx="4445" cy="4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2590800" y="4572000"/>
            <a:ext cx="1277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Comic Sans MS" panose="030F0702030302020204" pitchFamily="66" charset="0"/>
              </a:rPr>
              <a:t>双 面 板</a:t>
            </a:r>
          </a:p>
        </p:txBody>
      </p:sp>
      <p:sp>
        <p:nvSpPr>
          <p:cNvPr id="16389" name="Rectangle 9"/>
          <p:cNvSpPr>
            <a:spLocks noChangeArrowheads="1"/>
          </p:cNvSpPr>
          <p:nvPr/>
        </p:nvSpPr>
        <p:spPr bwMode="auto">
          <a:xfrm>
            <a:off x="1447800" y="2362200"/>
            <a:ext cx="2509838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Comic Sans MS" panose="030F0702030302020204" pitchFamily="66" charset="0"/>
              </a:rPr>
              <a:t>热压铜箔</a:t>
            </a:r>
            <a:r>
              <a:rPr lang="en-US" altLang="zh-CN" sz="2000">
                <a:latin typeface="Comic Sans MS" panose="030F0702030302020204" pitchFamily="66" charset="0"/>
              </a:rPr>
              <a:t>(</a:t>
            </a:r>
            <a:r>
              <a:rPr lang="zh-CN" altLang="en-US" sz="2000">
                <a:latin typeface="Comic Sans MS" panose="030F0702030302020204" pitchFamily="66" charset="0"/>
              </a:rPr>
              <a:t>厚度</a:t>
            </a:r>
            <a:r>
              <a:rPr lang="en-US" altLang="zh-CN" sz="2000">
                <a:latin typeface="Comic Sans MS" panose="030F0702030302020204" pitchFamily="66" charset="0"/>
              </a:rPr>
              <a:t>35μm)</a:t>
            </a:r>
          </a:p>
        </p:txBody>
      </p:sp>
      <p:sp>
        <p:nvSpPr>
          <p:cNvPr id="16390" name="Rectangle 10"/>
          <p:cNvSpPr>
            <a:spLocks noChangeArrowheads="1"/>
          </p:cNvSpPr>
          <p:nvPr/>
        </p:nvSpPr>
        <p:spPr bwMode="auto">
          <a:xfrm>
            <a:off x="5181600" y="5105400"/>
            <a:ext cx="28289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Comic Sans MS" panose="030F0702030302020204" pitchFamily="66" charset="0"/>
              </a:rPr>
              <a:t>热压铜箔</a:t>
            </a:r>
            <a:r>
              <a:rPr lang="en-US" altLang="zh-CN" sz="2000">
                <a:latin typeface="Comic Sans MS" panose="030F0702030302020204" pitchFamily="66" charset="0"/>
              </a:rPr>
              <a:t>(</a:t>
            </a:r>
            <a:r>
              <a:rPr lang="zh-CN" altLang="en-US" sz="2000">
                <a:latin typeface="Comic Sans MS" panose="030F0702030302020204" pitchFamily="66" charset="0"/>
              </a:rPr>
              <a:t>厚度</a:t>
            </a:r>
            <a:r>
              <a:rPr lang="en-US" altLang="zh-CN" sz="2000">
                <a:latin typeface="Comic Sans MS" panose="030F0702030302020204" pitchFamily="66" charset="0"/>
              </a:rPr>
              <a:t>35μm)</a:t>
            </a:r>
          </a:p>
        </p:txBody>
      </p:sp>
      <p:sp>
        <p:nvSpPr>
          <p:cNvPr id="16391" name="Line 11"/>
          <p:cNvSpPr>
            <a:spLocks noChangeShapeType="1"/>
          </p:cNvSpPr>
          <p:nvPr/>
        </p:nvSpPr>
        <p:spPr bwMode="auto">
          <a:xfrm flipH="1" flipV="1">
            <a:off x="5105400" y="4419600"/>
            <a:ext cx="581025" cy="812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Line 12"/>
          <p:cNvSpPr>
            <a:spLocks noChangeShapeType="1"/>
          </p:cNvSpPr>
          <p:nvPr/>
        </p:nvSpPr>
        <p:spPr bwMode="auto">
          <a:xfrm>
            <a:off x="2133600" y="2819400"/>
            <a:ext cx="884238" cy="7842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3" name="Line 13"/>
          <p:cNvSpPr>
            <a:spLocks noChangeShapeType="1"/>
          </p:cNvSpPr>
          <p:nvPr/>
        </p:nvSpPr>
        <p:spPr bwMode="auto">
          <a:xfrm flipH="1">
            <a:off x="4648200" y="3581400"/>
            <a:ext cx="568325" cy="33496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Rectangle 14"/>
          <p:cNvSpPr>
            <a:spLocks noChangeArrowheads="1"/>
          </p:cNvSpPr>
          <p:nvPr/>
        </p:nvSpPr>
        <p:spPr bwMode="auto">
          <a:xfrm>
            <a:off x="5410200" y="3124200"/>
            <a:ext cx="3265488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Comic Sans MS" panose="030F0702030302020204" pitchFamily="66" charset="0"/>
              </a:rPr>
              <a:t>基板（材料、厚度有多种规格）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643657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914400"/>
            <a:ext cx="4419600" cy="714375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2. </a:t>
            </a:r>
            <a:r>
              <a:rPr lang="zh-CN" altLang="en-US" sz="3600" smtClean="0"/>
              <a:t>确定对外连接方式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844675"/>
            <a:ext cx="6288087" cy="1373188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mtClean="0"/>
              <a:t>印制板对外连接方式有两种：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circleNumDbPlain"/>
            </a:pPr>
            <a:r>
              <a:rPr lang="zh-CN" altLang="en-US" sz="2800" smtClean="0"/>
              <a:t>直接焊接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zh-CN" altLang="en-US" sz="2800" smtClean="0"/>
              <a:t>       简单、廉价，不易维修</a:t>
            </a:r>
          </a:p>
        </p:txBody>
      </p:sp>
      <p:pic>
        <p:nvPicPr>
          <p:cNvPr id="17412" name="Picture 4" descr="连接方式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357563"/>
            <a:ext cx="5770563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Line 5"/>
          <p:cNvSpPr>
            <a:spLocks noChangeShapeType="1"/>
          </p:cNvSpPr>
          <p:nvPr/>
        </p:nvSpPr>
        <p:spPr bwMode="auto">
          <a:xfrm flipH="1">
            <a:off x="5791200" y="4114800"/>
            <a:ext cx="522288" cy="525463"/>
          </a:xfrm>
          <a:prstGeom prst="line">
            <a:avLst/>
          </a:prstGeom>
          <a:noFill/>
          <a:ln w="34925">
            <a:solidFill>
              <a:srgbClr val="2C11F5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2133600" y="3505200"/>
            <a:ext cx="247650" cy="757238"/>
          </a:xfrm>
          <a:prstGeom prst="line">
            <a:avLst/>
          </a:prstGeom>
          <a:noFill/>
          <a:ln w="34925">
            <a:solidFill>
              <a:srgbClr val="2C11F5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88224" y="1271587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143000" y="1676400"/>
            <a:ext cx="7162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Tx/>
              <a:buAutoNum type="circleNumDbPlain" startAt="2"/>
            </a:pPr>
            <a:r>
              <a:rPr lang="zh-CN" altLang="en-US" sz="2800">
                <a:latin typeface="Comic Sans MS" panose="030F0702030302020204" pitchFamily="66" charset="0"/>
              </a:rPr>
              <a:t>接插式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lang="zh-CN" altLang="en-US" sz="2800">
                <a:latin typeface="Comic Sans MS" panose="030F0702030302020204" pitchFamily="66" charset="0"/>
              </a:rPr>
              <a:t>      维修、调试、组装方便；产品成本提高，对印制板制造精度及工艺要求高。</a:t>
            </a:r>
          </a:p>
        </p:txBody>
      </p:sp>
      <p:pic>
        <p:nvPicPr>
          <p:cNvPr id="18435" name="Picture 3" descr="连接方式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0250"/>
            <a:ext cx="4191000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连接方式1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648200"/>
            <a:ext cx="4267200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Line 5"/>
          <p:cNvSpPr>
            <a:spLocks noChangeShapeType="1"/>
          </p:cNvSpPr>
          <p:nvPr/>
        </p:nvSpPr>
        <p:spPr bwMode="auto">
          <a:xfrm flipH="1">
            <a:off x="4876800" y="3581400"/>
            <a:ext cx="228600" cy="344488"/>
          </a:xfrm>
          <a:prstGeom prst="line">
            <a:avLst/>
          </a:prstGeom>
          <a:noFill/>
          <a:ln w="34925">
            <a:solidFill>
              <a:srgbClr val="2C11F5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H="1">
            <a:off x="8229600" y="5029200"/>
            <a:ext cx="228600" cy="347663"/>
          </a:xfrm>
          <a:prstGeom prst="line">
            <a:avLst/>
          </a:prstGeom>
          <a:noFill/>
          <a:ln w="34925">
            <a:solidFill>
              <a:srgbClr val="2C11F5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619125" y="1096963"/>
            <a:ext cx="5162550" cy="639762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2. </a:t>
            </a:r>
            <a:r>
              <a:rPr lang="zh-CN" altLang="en-US" sz="3600" smtClean="0"/>
              <a:t>确定对外连接方式</a:t>
            </a:r>
            <a:endParaRPr lang="zh-CN" altLang="en-US" smtClean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4168" y="122922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914400"/>
            <a:ext cx="5164138" cy="846138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3. </a:t>
            </a:r>
            <a:r>
              <a:rPr lang="zh-CN" altLang="en-US" sz="3600" smtClean="0"/>
              <a:t>确认元器件安装方式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514600"/>
            <a:ext cx="7696200" cy="3657600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r>
              <a:rPr lang="zh-CN" altLang="en-US" smtClean="0"/>
              <a:t>表面贴装</a:t>
            </a:r>
          </a:p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endParaRPr lang="zh-CN" altLang="en-US" smtClean="0"/>
          </a:p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endParaRPr lang="zh-CN" altLang="en-US" smtClean="0"/>
          </a:p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r>
              <a:rPr lang="zh-CN" altLang="en-US" smtClean="0"/>
              <a:t>通孔插装</a:t>
            </a:r>
          </a:p>
        </p:txBody>
      </p:sp>
      <p:pic>
        <p:nvPicPr>
          <p:cNvPr id="19460" name="Picture 4" descr="内存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57400"/>
            <a:ext cx="531018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 descr="直插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33800"/>
            <a:ext cx="5532438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616" y="197744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004888"/>
            <a:ext cx="4437063" cy="700087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4. </a:t>
            </a:r>
            <a:r>
              <a:rPr lang="zh-CN" altLang="en-US" sz="3600" smtClean="0"/>
              <a:t>阅读分析原理图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828800"/>
            <a:ext cx="8621713" cy="4106863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r>
              <a:rPr lang="zh-CN" altLang="en-US" sz="2800" smtClean="0"/>
              <a:t>线路中是否有高压、大电流、高频电路，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endParaRPr lang="zh-CN" altLang="en-US" sz="2800" smtClean="0"/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对于元器件之间、线与线之间通常耐压</a:t>
            </a:r>
            <a:r>
              <a:rPr lang="en-US" altLang="zh-CN" sz="2800" smtClean="0"/>
              <a:t>200V/mm</a:t>
            </a:r>
            <a:r>
              <a:rPr lang="zh-CN" altLang="en-US" sz="2800" smtClean="0"/>
              <a:t>；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endParaRPr lang="zh-CN" altLang="en-US" sz="2800" smtClean="0"/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印制板上的铜箔线载流量，一般可按</a:t>
            </a:r>
            <a:r>
              <a:rPr lang="en-US" altLang="zh-CN" sz="2800" smtClean="0"/>
              <a:t>1A/mm</a:t>
            </a:r>
            <a:r>
              <a:rPr lang="zh-CN" altLang="en-US" sz="2800" smtClean="0"/>
              <a:t>估算；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endParaRPr lang="zh-CN" altLang="en-US" sz="2800" smtClean="0"/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高频电路需注意电磁兼容性设计以避免产生干扰。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3788" y="1050131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Clr>
                <a:schemeClr val="tx1"/>
              </a:buClr>
              <a:buFontTx/>
              <a:buAutoNum type="circleNumDbPlain" startAt="2"/>
            </a:pPr>
            <a:r>
              <a:rPr lang="zh-CN" altLang="en-US" smtClean="0"/>
              <a:t>找出干扰源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mtClean="0"/>
              <a:t>     主要找出容易产生热干扰、电磁干扰、磁电干扰的元器件，元器件布局时需要注意这些干扰源，以免对电路整体功能产生影响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xfrm>
            <a:off x="619125" y="1004888"/>
            <a:ext cx="4437063" cy="7000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600" smtClean="0"/>
              <a:t>4. </a:t>
            </a:r>
            <a:r>
              <a:rPr lang="zh-CN" altLang="en-US" sz="3600" smtClean="0"/>
              <a:t>阅读分析原理图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1388" y="1828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990600" y="1828800"/>
            <a:ext cx="434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latin typeface="Comic Sans MS" panose="030F0702030302020204" pitchFamily="66" charset="0"/>
              </a:rPr>
              <a:t>1. </a:t>
            </a:r>
            <a:r>
              <a:rPr lang="zh-CN" altLang="en-US" sz="3200" b="1">
                <a:latin typeface="Comic Sans MS" panose="030F0702030302020204" pitchFamily="66" charset="0"/>
              </a:rPr>
              <a:t>印制电路板的概念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295400" y="2590800"/>
            <a:ext cx="7086600" cy="404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altLang="zh-CN" sz="1400" b="1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zh-CN" sz="1400" b="1">
                <a:latin typeface="Comic Sans MS" panose="030F0702030302020204" pitchFamily="66" charset="0"/>
              </a:rPr>
              <a:t> ● </a:t>
            </a:r>
            <a:r>
              <a:rPr lang="zh-CN" altLang="en-US" sz="2800" b="1">
                <a:latin typeface="Comic Sans MS" panose="030F0702030302020204" pitchFamily="66" charset="0"/>
              </a:rPr>
              <a:t>印制板的由来</a:t>
            </a:r>
            <a:r>
              <a:rPr lang="en-US" altLang="zh-CN" sz="2800" b="1">
                <a:latin typeface="Comic Sans MS" panose="030F0702030302020204" pitchFamily="66" charset="0"/>
              </a:rPr>
              <a:t>: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zh-CN" sz="2800">
                <a:latin typeface="Times New Roman" panose="02020603050405020304" pitchFamily="18" charset="0"/>
              </a:rPr>
              <a:t>             </a:t>
            </a:r>
            <a:r>
              <a:rPr lang="zh-CN" altLang="en-US" sz="2800">
                <a:latin typeface="Times New Roman" panose="02020603050405020304" pitchFamily="18" charset="0"/>
              </a:rPr>
              <a:t>元器件相互连接需要一个载体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zh-CN" altLang="en-US" sz="28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 </a:t>
            </a:r>
            <a:r>
              <a:rPr lang="zh-CN" altLang="en-US" sz="1400" b="1">
                <a:latin typeface="Times New Roman" panose="02020603050405020304" pitchFamily="18" charset="0"/>
              </a:rPr>
              <a:t>●</a:t>
            </a:r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r>
              <a:rPr lang="zh-CN" altLang="en-US" sz="2800" b="1">
                <a:latin typeface="Times New Roman" panose="02020603050405020304" pitchFamily="18" charset="0"/>
              </a:rPr>
              <a:t>印制板的作用：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            依照电路原理图上的元器件、集成电路、开关、连接器和其他相关元器件之间的相互关系和连接，将他们用导线的连接形式相互连接到一起。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             </a:t>
            </a:r>
            <a:r>
              <a:rPr lang="zh-CN" altLang="en-US" sz="28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635250" y="549275"/>
            <a:ext cx="2662238" cy="1004888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2C11F5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b="1" smtClean="0">
                <a:solidFill>
                  <a:srgbClr val="2C11F5"/>
                </a:solidFill>
                <a:latin typeface="Comic Sans MS" panose="030F0702030302020204" pitchFamily="66" charset="0"/>
              </a:rPr>
              <a:t>一 概述</a:t>
            </a:r>
            <a:endParaRPr lang="zh-CN" altLang="en-US" smtClean="0"/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0152" y="101708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017588" y="1676400"/>
            <a:ext cx="7897812" cy="2895600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FontTx/>
              <a:buAutoNum type="circleNumDbPlain" startAt="3"/>
            </a:pPr>
            <a:r>
              <a:rPr lang="zh-CN" altLang="en-US" sz="2800" smtClean="0"/>
              <a:t>了解电路中所有元器件的形状、尺寸、引线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        不同型号、规格元器件尺寸差异很大，需要了解其体积大小，设计电路板时要注意留有足够的安装空间；对于</a:t>
            </a:r>
            <a:r>
              <a:rPr lang="en-US" altLang="zh-CN" sz="2800" smtClean="0">
                <a:latin typeface="宋体" panose="02010600030101010101" pitchFamily="2" charset="-122"/>
              </a:rPr>
              <a:t>IC</a:t>
            </a:r>
            <a:r>
              <a:rPr lang="zh-CN" altLang="en-US" sz="2800" smtClean="0"/>
              <a:t>要注意引脚的排列顺序及各引脚的功能。</a:t>
            </a:r>
          </a:p>
        </p:txBody>
      </p:sp>
      <p:pic>
        <p:nvPicPr>
          <p:cNvPr id="22531" name="Picture 3" descr="311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4572000"/>
            <a:ext cx="2195513" cy="1752600"/>
          </a:xfrm>
          <a:noFill/>
        </p:spPr>
      </p:pic>
      <p:pic>
        <p:nvPicPr>
          <p:cNvPr id="22532" name="Picture 4" descr="S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4413" y="4684713"/>
            <a:ext cx="2952750" cy="1174750"/>
          </a:xfrm>
        </p:spPr>
      </p:pic>
      <p:sp>
        <p:nvSpPr>
          <p:cNvPr id="22533" name="Rectangle 5"/>
          <p:cNvSpPr>
            <a:spLocks noGrp="1" noChangeArrowheads="1"/>
          </p:cNvSpPr>
          <p:nvPr>
            <p:ph type="title"/>
          </p:nvPr>
        </p:nvSpPr>
        <p:spPr>
          <a:xfrm>
            <a:off x="619125" y="1004888"/>
            <a:ext cx="4437063" cy="7000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600" smtClean="0"/>
              <a:t>4. </a:t>
            </a:r>
            <a:r>
              <a:rPr lang="zh-CN" altLang="en-US" sz="3600" smtClean="0"/>
              <a:t>阅读分析原理图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6188" y="970252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0113" y="1628775"/>
            <a:ext cx="7696200" cy="1373188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circleNumDbPlain" startAt="4"/>
            </a:pPr>
            <a:r>
              <a:rPr lang="zh-CN" altLang="en-US" smtClean="0"/>
              <a:t>了解所有附加材料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zh-CN" altLang="en-US" smtClean="0"/>
              <a:t>     原理图中没有体现而设计时必备的器材，如：散热器、连接器、紧固装置</a:t>
            </a:r>
            <a:r>
              <a:rPr lang="en-US" altLang="zh-CN" smtClean="0"/>
              <a:t>······</a:t>
            </a:r>
          </a:p>
        </p:txBody>
      </p:sp>
      <p:pic>
        <p:nvPicPr>
          <p:cNvPr id="23555" name="Picture 3" descr="连接方式1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573463"/>
            <a:ext cx="6684963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836613"/>
            <a:ext cx="4437062" cy="7000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600" smtClean="0"/>
              <a:t>4. </a:t>
            </a:r>
            <a:r>
              <a:rPr lang="zh-CN" altLang="en-US" sz="3600" smtClean="0"/>
              <a:t>阅读分析原理图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2080" y="1266536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5926138" cy="822325"/>
          </a:xfrm>
        </p:spPr>
        <p:txBody>
          <a:bodyPr/>
          <a:lstStyle/>
          <a:p>
            <a:pPr eaLnBrk="1" hangingPunct="1"/>
            <a:r>
              <a:rPr lang="zh-CN" altLang="en-US" sz="3600" smtClean="0"/>
              <a:t>（二）布线设计（插装）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9463" y="1981200"/>
            <a:ext cx="4841875" cy="3886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 1. </a:t>
            </a:r>
            <a:r>
              <a:rPr lang="zh-CN" altLang="en-US" smtClean="0"/>
              <a:t>元件面布设要求</a:t>
            </a:r>
          </a:p>
          <a:p>
            <a:pPr eaLnBrk="1" hangingPunct="1"/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2. </a:t>
            </a:r>
            <a:r>
              <a:rPr lang="zh-CN" altLang="en-US" smtClean="0"/>
              <a:t>印制导线设计要求</a:t>
            </a:r>
          </a:p>
          <a:p>
            <a:pPr eaLnBrk="1" hangingPunct="1"/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3. </a:t>
            </a:r>
            <a:r>
              <a:rPr lang="zh-CN" altLang="en-US" smtClean="0"/>
              <a:t>焊盘设计要求</a:t>
            </a:r>
          </a:p>
          <a:p>
            <a:pPr eaLnBrk="1" hangingPunct="1"/>
            <a:endParaRPr lang="en-US" altLang="zh-CN" smtClean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4048" y="1981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8163" y="1096963"/>
            <a:ext cx="4114800" cy="719137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1.</a:t>
            </a:r>
            <a:r>
              <a:rPr lang="zh-CN" altLang="en-US" sz="3600" smtClean="0"/>
              <a:t>元件面布设要求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2057400"/>
            <a:ext cx="7696200" cy="3657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400" b="1" smtClean="0">
                <a:latin typeface="Comic Sans MS" panose="030F0702030302020204" pitchFamily="66" charset="0"/>
              </a:rPr>
              <a:t>● </a:t>
            </a:r>
            <a:r>
              <a:rPr lang="zh-CN" altLang="en-US" smtClean="0"/>
              <a:t>整齐、均匀、疏密一致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smtClean="0">
                <a:latin typeface="Comic Sans MS" panose="030F0702030302020204" pitchFamily="66" charset="0"/>
              </a:rPr>
              <a:t>● </a:t>
            </a:r>
            <a:r>
              <a:rPr lang="zh-CN" altLang="en-US" smtClean="0"/>
              <a:t>整个印制板要留有边框，通常</a:t>
            </a:r>
            <a:r>
              <a:rPr lang="en-US" altLang="zh-CN" smtClean="0">
                <a:latin typeface="宋体" panose="02010600030101010101" pitchFamily="2" charset="-122"/>
              </a:rPr>
              <a:t>5</a:t>
            </a:r>
            <a:r>
              <a:rPr lang="zh-CN" altLang="en-US" smtClean="0">
                <a:latin typeface="宋体" panose="02010600030101010101" pitchFamily="2" charset="-122"/>
              </a:rPr>
              <a:t>～</a:t>
            </a:r>
            <a:r>
              <a:rPr lang="en-US" altLang="zh-CN" smtClean="0">
                <a:latin typeface="宋体" panose="02010600030101010101" pitchFamily="2" charset="-122"/>
              </a:rPr>
              <a:t>10mm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400" b="1" smtClean="0">
                <a:latin typeface="Comic Sans MS" panose="030F0702030302020204" pitchFamily="66" charset="0"/>
              </a:rPr>
              <a:t>● </a:t>
            </a:r>
            <a:r>
              <a:rPr lang="zh-CN" altLang="en-US" smtClean="0"/>
              <a:t>元器件不得交叉重叠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smtClean="0">
                <a:latin typeface="Comic Sans MS" panose="030F0702030302020204" pitchFamily="66" charset="0"/>
              </a:rPr>
              <a:t>● </a:t>
            </a:r>
            <a:r>
              <a:rPr lang="zh-CN" altLang="en-US" smtClean="0"/>
              <a:t>单脚单焊盘。每个引脚有一个焊盘对应，不允许共用焊盘</a:t>
            </a:r>
          </a:p>
        </p:txBody>
      </p:sp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4803775" y="3184525"/>
            <a:ext cx="2735263" cy="900113"/>
            <a:chOff x="2404" y="1933"/>
            <a:chExt cx="1723" cy="567"/>
          </a:xfrm>
        </p:grpSpPr>
        <p:grpSp>
          <p:nvGrpSpPr>
            <p:cNvPr id="25605" name="Group 5"/>
            <p:cNvGrpSpPr>
              <a:grpSpLocks/>
            </p:cNvGrpSpPr>
            <p:nvPr/>
          </p:nvGrpSpPr>
          <p:grpSpPr bwMode="auto">
            <a:xfrm>
              <a:off x="2404" y="1979"/>
              <a:ext cx="1723" cy="521"/>
              <a:chOff x="2404" y="1979"/>
              <a:chExt cx="1723" cy="521"/>
            </a:xfrm>
          </p:grpSpPr>
          <p:sp>
            <p:nvSpPr>
              <p:cNvPr id="25607" name="Rectangle 6"/>
              <p:cNvSpPr>
                <a:spLocks noChangeArrowheads="1"/>
              </p:cNvSpPr>
              <p:nvPr/>
            </p:nvSpPr>
            <p:spPr bwMode="auto">
              <a:xfrm>
                <a:off x="3175" y="2319"/>
                <a:ext cx="158" cy="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5608" name="Rectangle 7"/>
              <p:cNvSpPr>
                <a:spLocks noChangeArrowheads="1"/>
              </p:cNvSpPr>
              <p:nvPr/>
            </p:nvSpPr>
            <p:spPr bwMode="auto">
              <a:xfrm>
                <a:off x="3084" y="1979"/>
                <a:ext cx="363" cy="27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5609" name="Rectangle 8"/>
              <p:cNvSpPr>
                <a:spLocks noChangeArrowheads="1"/>
              </p:cNvSpPr>
              <p:nvPr/>
            </p:nvSpPr>
            <p:spPr bwMode="auto">
              <a:xfrm>
                <a:off x="2404" y="2455"/>
                <a:ext cx="1723" cy="2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5610" name="Line 9"/>
              <p:cNvSpPr>
                <a:spLocks noChangeShapeType="1"/>
              </p:cNvSpPr>
              <p:nvPr/>
            </p:nvSpPr>
            <p:spPr bwMode="auto">
              <a:xfrm flipH="1">
                <a:off x="2948" y="211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11" name="Line 10"/>
              <p:cNvSpPr>
                <a:spLocks noChangeShapeType="1"/>
              </p:cNvSpPr>
              <p:nvPr/>
            </p:nvSpPr>
            <p:spPr bwMode="auto">
              <a:xfrm>
                <a:off x="2948" y="2115"/>
                <a:ext cx="0" cy="3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12" name="Line 11"/>
              <p:cNvSpPr>
                <a:spLocks noChangeShapeType="1"/>
              </p:cNvSpPr>
              <p:nvPr/>
            </p:nvSpPr>
            <p:spPr bwMode="auto">
              <a:xfrm>
                <a:off x="3447" y="2115"/>
                <a:ext cx="1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13" name="Line 12"/>
              <p:cNvSpPr>
                <a:spLocks noChangeShapeType="1"/>
              </p:cNvSpPr>
              <p:nvPr/>
            </p:nvSpPr>
            <p:spPr bwMode="auto">
              <a:xfrm>
                <a:off x="3560" y="2115"/>
                <a:ext cx="0" cy="3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14" name="Line 13"/>
              <p:cNvSpPr>
                <a:spLocks noChangeShapeType="1"/>
              </p:cNvSpPr>
              <p:nvPr/>
            </p:nvSpPr>
            <p:spPr bwMode="auto">
              <a:xfrm flipH="1">
                <a:off x="3084" y="2341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15" name="Line 14"/>
              <p:cNvSpPr>
                <a:spLocks noChangeShapeType="1"/>
              </p:cNvSpPr>
              <p:nvPr/>
            </p:nvSpPr>
            <p:spPr bwMode="auto">
              <a:xfrm>
                <a:off x="3084" y="234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16" name="Line 15"/>
              <p:cNvSpPr>
                <a:spLocks noChangeShapeType="1"/>
              </p:cNvSpPr>
              <p:nvPr/>
            </p:nvSpPr>
            <p:spPr bwMode="auto">
              <a:xfrm>
                <a:off x="3334" y="2341"/>
                <a:ext cx="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17" name="Line 16"/>
              <p:cNvSpPr>
                <a:spLocks noChangeShapeType="1"/>
              </p:cNvSpPr>
              <p:nvPr/>
            </p:nvSpPr>
            <p:spPr bwMode="auto">
              <a:xfrm>
                <a:off x="3424" y="234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606" name="Rectangle 17"/>
            <p:cNvSpPr>
              <a:spLocks noChangeArrowheads="1"/>
            </p:cNvSpPr>
            <p:nvPr/>
          </p:nvSpPr>
          <p:spPr bwMode="auto">
            <a:xfrm>
              <a:off x="3674" y="1933"/>
              <a:ext cx="43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latin typeface="Comic Sans MS" panose="030F0702030302020204" pitchFamily="66" charset="0"/>
                </a:rPr>
                <a:t>不推荐</a:t>
              </a:r>
            </a:p>
          </p:txBody>
        </p:sp>
      </p:grp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1827" y="1134486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828800"/>
            <a:ext cx="2590800" cy="762000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元件面要求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8500" y="2771775"/>
            <a:ext cx="7837488" cy="30241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400" b="1" smtClean="0">
                <a:latin typeface="Comic Sans MS" panose="030F0702030302020204" pitchFamily="66" charset="0"/>
              </a:rPr>
              <a:t>● </a:t>
            </a:r>
            <a:r>
              <a:rPr lang="zh-CN" altLang="en-US" sz="2800" smtClean="0"/>
              <a:t>干扰器件放置应尽量减小干扰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smtClean="0"/>
              <a:t>          例如：发热元件放置于下风处，怕热元件放置于上风处，并远离发热元件。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smtClean="0"/>
              <a:t>          布局时要通过改变元器件的位置、方向以实现合理布局。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smtClean="0"/>
              <a:t>   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219200" y="990600"/>
            <a:ext cx="3886200" cy="59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600">
                <a:latin typeface="Times New Roman" panose="02020603050405020304" pitchFamily="18" charset="0"/>
              </a:rPr>
              <a:t>1.</a:t>
            </a:r>
            <a:r>
              <a:rPr kumimoji="1" lang="zh-CN" altLang="en-US" sz="3600">
                <a:latin typeface="Times New Roman" panose="02020603050405020304" pitchFamily="18" charset="0"/>
              </a:rPr>
              <a:t>元件面布设要求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4844" y="1835727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914400"/>
            <a:ext cx="5105400" cy="762000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2.</a:t>
            </a:r>
            <a:r>
              <a:rPr lang="zh-CN" altLang="en-US" sz="3600" smtClean="0"/>
              <a:t>印制导线设计要求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057400"/>
            <a:ext cx="7772400" cy="4114800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r>
              <a:rPr lang="zh-CN" altLang="en-US" sz="2800" smtClean="0"/>
              <a:t>导线应尽可能</a:t>
            </a:r>
            <a:r>
              <a:rPr lang="zh-CN" altLang="en-US" sz="2800" smtClean="0">
                <a:solidFill>
                  <a:srgbClr val="2C11F5"/>
                </a:solidFill>
              </a:rPr>
              <a:t>少、短、不交叉</a:t>
            </a:r>
          </a:p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r>
              <a:rPr lang="zh-CN" altLang="en-US" sz="2800" smtClean="0"/>
              <a:t>导线宽度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     导线宽度通常由载流量和可制造性决定，一般要求</a:t>
            </a:r>
            <a:r>
              <a:rPr lang="en-US" altLang="zh-CN" sz="2800" smtClean="0">
                <a:latin typeface="宋体" panose="02010600030101010101" pitchFamily="2" charset="-122"/>
              </a:rPr>
              <a:t>PCB</a:t>
            </a:r>
            <a:r>
              <a:rPr lang="zh-CN" altLang="en-US" sz="2800" smtClean="0">
                <a:latin typeface="宋体" panose="02010600030101010101" pitchFamily="2" charset="-122"/>
              </a:rPr>
              <a:t>设计</a:t>
            </a:r>
            <a:r>
              <a:rPr lang="zh-CN" altLang="en-US" sz="2800" smtClean="0"/>
              <a:t>的</a:t>
            </a:r>
            <a:r>
              <a:rPr lang="zh-CN" altLang="en-US" sz="2800" smtClean="0">
                <a:solidFill>
                  <a:srgbClr val="FC3F04"/>
                </a:solidFill>
              </a:rPr>
              <a:t>导线宽度≥</a:t>
            </a:r>
            <a:r>
              <a:rPr lang="en-US" altLang="zh-CN" sz="2800" smtClean="0">
                <a:solidFill>
                  <a:srgbClr val="FC3F04"/>
                </a:solidFill>
                <a:latin typeface="宋体" panose="02010600030101010101" pitchFamily="2" charset="-122"/>
              </a:rPr>
              <a:t>0.2mm</a:t>
            </a:r>
            <a:r>
              <a:rPr lang="zh-CN" altLang="en-US" sz="2800" smtClean="0"/>
              <a:t>，由于制作工艺的限制，设计时</a:t>
            </a:r>
            <a:r>
              <a:rPr lang="zh-CN" altLang="en-US" sz="2800" smtClean="0">
                <a:solidFill>
                  <a:srgbClr val="FC3F04"/>
                </a:solidFill>
              </a:rPr>
              <a:t>导线不易过细</a:t>
            </a:r>
            <a:r>
              <a:rPr lang="zh-CN" altLang="en-US" sz="2800" smtClean="0"/>
              <a:t>。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endParaRPr lang="zh-CN" altLang="en-US" sz="2800" smtClean="0"/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b="1" smtClean="0">
                <a:solidFill>
                  <a:srgbClr val="FC3F04"/>
                </a:solidFill>
              </a:rPr>
              <a:t>注</a:t>
            </a:r>
            <a:r>
              <a:rPr lang="zh-CN" altLang="en-US" sz="2800" smtClean="0"/>
              <a:t>：</a:t>
            </a:r>
            <a:r>
              <a:rPr lang="en-US" altLang="zh-CN" sz="2800" smtClean="0"/>
              <a:t>1mm=39.37mil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en-US" altLang="zh-CN" sz="2800" smtClean="0"/>
              <a:t>	 1mil=0.0254mm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4128" y="11430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990600" y="1676400"/>
            <a:ext cx="6418263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90000"/>
              <a:buFontTx/>
              <a:buAutoNum type="circleNumDbPlain" startAt="3"/>
            </a:pPr>
            <a:r>
              <a:rPr kumimoji="1" lang="zh-CN" altLang="en-US" sz="3200">
                <a:latin typeface="Times New Roman" panose="02020603050405020304" pitchFamily="18" charset="0"/>
              </a:rPr>
              <a:t>布线时，遇到</a:t>
            </a:r>
            <a:r>
              <a:rPr kumimoji="1" lang="zh-CN" altLang="en-US" sz="3200">
                <a:solidFill>
                  <a:srgbClr val="FF3300"/>
                </a:solidFill>
                <a:latin typeface="Times New Roman" panose="02020603050405020304" pitchFamily="18" charset="0"/>
              </a:rPr>
              <a:t>折线要走</a:t>
            </a:r>
            <a:r>
              <a:rPr kumimoji="1" lang="en-US" altLang="zh-CN" sz="3200">
                <a:solidFill>
                  <a:srgbClr val="FF3300"/>
                </a:solidFill>
                <a:latin typeface="Times New Roman" panose="02020603050405020304" pitchFamily="18" charset="0"/>
              </a:rPr>
              <a:t>45</a:t>
            </a:r>
            <a:r>
              <a:rPr kumimoji="1" lang="en-US" altLang="zh-CN" sz="3200">
                <a:solidFill>
                  <a:schemeClr val="folHlink"/>
                </a:solidFill>
                <a:latin typeface="Times New Roman" panose="02020603050405020304" pitchFamily="18" charset="0"/>
              </a:rPr>
              <a:t>°</a:t>
            </a:r>
            <a:r>
              <a:rPr kumimoji="1" lang="zh-CN" altLang="en-US" sz="32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1041400" y="3948113"/>
            <a:ext cx="76962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3200">
                <a:latin typeface="Comic Sans MS" panose="030F0702030302020204" pitchFamily="66" charset="0"/>
              </a:rPr>
              <a:t>④  </a:t>
            </a:r>
            <a:r>
              <a:rPr lang="zh-CN" altLang="en-US" sz="3200">
                <a:latin typeface="Comic Sans MS" panose="030F0702030302020204" pitchFamily="66" charset="0"/>
              </a:rPr>
              <a:t>导线间距，一般</a:t>
            </a:r>
            <a:r>
              <a:rPr lang="zh-CN" altLang="en-US" sz="3200">
                <a:solidFill>
                  <a:schemeClr val="tx2"/>
                </a:solidFill>
                <a:latin typeface="Comic Sans MS" panose="030F0702030302020204" pitchFamily="66" charset="0"/>
              </a:rPr>
              <a:t>≥ </a:t>
            </a:r>
            <a:r>
              <a:rPr lang="en-US" altLang="zh-CN" sz="3200">
                <a:solidFill>
                  <a:schemeClr val="tx2"/>
                </a:solidFill>
                <a:latin typeface="宋体" panose="02010600030101010101" pitchFamily="2" charset="-122"/>
              </a:rPr>
              <a:t>0.2mm</a:t>
            </a:r>
            <a:endParaRPr lang="en-US" altLang="zh-CN" sz="3200">
              <a:solidFill>
                <a:schemeClr val="tx2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3200">
                <a:latin typeface="Comic Sans MS" panose="030F0702030302020204" pitchFamily="66" charset="0"/>
              </a:rPr>
              <a:t>⑤  </a:t>
            </a:r>
            <a:r>
              <a:rPr lang="zh-CN" altLang="en-US" sz="3200">
                <a:solidFill>
                  <a:srgbClr val="FF3300"/>
                </a:solidFill>
                <a:latin typeface="Comic Sans MS" panose="030F0702030302020204" pitchFamily="66" charset="0"/>
              </a:rPr>
              <a:t>电源线和地线尽量粗</a:t>
            </a:r>
            <a:r>
              <a:rPr lang="zh-CN" altLang="en-US" sz="3200">
                <a:latin typeface="Comic Sans MS" panose="030F0702030302020204" pitchFamily="66" charset="0"/>
              </a:rPr>
              <a:t>。与其它布线要有明显区别。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zh-CN" altLang="en-US" sz="3200">
                <a:latin typeface="Comic Sans MS" panose="030F0702030302020204" pitchFamily="66" charset="0"/>
              </a:rPr>
              <a:t>⑥  对于双面板，正反面的</a:t>
            </a:r>
            <a:r>
              <a:rPr lang="zh-CN" altLang="en-US" sz="3200">
                <a:solidFill>
                  <a:schemeClr val="tx2"/>
                </a:solidFill>
                <a:latin typeface="Comic Sans MS" panose="030F0702030302020204" pitchFamily="66" charset="0"/>
              </a:rPr>
              <a:t>走线不要平行</a:t>
            </a:r>
            <a:r>
              <a:rPr lang="zh-CN" altLang="en-US" sz="3200">
                <a:latin typeface="Comic Sans MS" panose="030F0702030302020204" pitchFamily="66" charset="0"/>
              </a:rPr>
              <a:t>，应垂直布设。</a:t>
            </a:r>
          </a:p>
        </p:txBody>
      </p:sp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1143000" y="2481263"/>
            <a:ext cx="1557338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r>
              <a:rPr lang="zh-CN" altLang="en-US" sz="3200">
                <a:latin typeface="Comic Sans MS" panose="030F0702030302020204" pitchFamily="66" charset="0"/>
              </a:rPr>
              <a:t>例如：</a:t>
            </a:r>
          </a:p>
        </p:txBody>
      </p:sp>
      <p:sp>
        <p:nvSpPr>
          <p:cNvPr id="28677" name="Line 6"/>
          <p:cNvSpPr>
            <a:spLocks noChangeShapeType="1"/>
          </p:cNvSpPr>
          <p:nvPr/>
        </p:nvSpPr>
        <p:spPr bwMode="auto">
          <a:xfrm>
            <a:off x="2655888" y="2808288"/>
            <a:ext cx="942975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8" name="Line 7"/>
          <p:cNvSpPr>
            <a:spLocks noChangeShapeType="1"/>
          </p:cNvSpPr>
          <p:nvPr/>
        </p:nvSpPr>
        <p:spPr bwMode="auto">
          <a:xfrm>
            <a:off x="3546475" y="2765425"/>
            <a:ext cx="0" cy="842963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9" name="Line 8"/>
          <p:cNvSpPr>
            <a:spLocks noChangeShapeType="1"/>
          </p:cNvSpPr>
          <p:nvPr/>
        </p:nvSpPr>
        <p:spPr bwMode="auto">
          <a:xfrm>
            <a:off x="4513263" y="2808288"/>
            <a:ext cx="739775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0" name="Line 9"/>
          <p:cNvSpPr>
            <a:spLocks noChangeShapeType="1"/>
          </p:cNvSpPr>
          <p:nvPr/>
        </p:nvSpPr>
        <p:spPr bwMode="auto">
          <a:xfrm>
            <a:off x="5214938" y="2794000"/>
            <a:ext cx="387350" cy="392113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1" name="Line 10"/>
          <p:cNvSpPr>
            <a:spLocks noChangeShapeType="1"/>
          </p:cNvSpPr>
          <p:nvPr/>
        </p:nvSpPr>
        <p:spPr bwMode="auto">
          <a:xfrm>
            <a:off x="5588000" y="3152775"/>
            <a:ext cx="0" cy="465138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2" name="Rectangle 11"/>
          <p:cNvSpPr>
            <a:spLocks noGrp="1" noChangeArrowheads="1"/>
          </p:cNvSpPr>
          <p:nvPr>
            <p:ph type="title"/>
          </p:nvPr>
        </p:nvSpPr>
        <p:spPr>
          <a:xfrm>
            <a:off x="1143000" y="914400"/>
            <a:ext cx="5105400" cy="762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600" smtClean="0"/>
              <a:t>2.</a:t>
            </a:r>
            <a:r>
              <a:rPr lang="zh-CN" altLang="en-US" sz="3600" smtClean="0"/>
              <a:t>印制导线设计要求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990600"/>
            <a:ext cx="3429000" cy="685800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3.</a:t>
            </a:r>
            <a:r>
              <a:rPr lang="zh-CN" altLang="en-US" sz="3600" smtClean="0"/>
              <a:t>焊盘设计要求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1600" y="2308225"/>
            <a:ext cx="3810000" cy="3529013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r>
              <a:rPr lang="zh-CN" altLang="en-US" sz="2800" smtClean="0"/>
              <a:t>形状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     通常为圆形，</a:t>
            </a:r>
          </a:p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endParaRPr lang="en-US" altLang="zh-CN" sz="2800" smtClean="0"/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959100" y="3421063"/>
          <a:ext cx="2786063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5" name="Equation" r:id="rId5" imgW="1054100" imgH="482600" progId="Equation.DSMT4">
                  <p:embed/>
                </p:oleObj>
              </mc:Choice>
              <mc:Fallback>
                <p:oleObj name="Equation" r:id="rId5" imgW="10541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100" y="3421063"/>
                        <a:ext cx="2786063" cy="126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29200" y="1599406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7554913" cy="3886200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FontTx/>
              <a:buAutoNum type="circleNumDbPlain" startAt="2"/>
            </a:pPr>
            <a:r>
              <a:rPr lang="zh-CN" altLang="en-US" sz="2800" smtClean="0"/>
              <a:t>灵活掌握焊盘形状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       对于</a:t>
            </a:r>
            <a:r>
              <a:rPr lang="en-US" altLang="zh-CN" sz="2800" smtClean="0">
                <a:latin typeface="宋体" panose="02010600030101010101" pitchFamily="2" charset="-122"/>
              </a:rPr>
              <a:t>IC</a:t>
            </a:r>
            <a:r>
              <a:rPr lang="zh-CN" altLang="en-US" sz="2800" smtClean="0"/>
              <a:t>器件，可以将圆形焊盘改为长圆形，以增大焊盘间的距离便于走线。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endParaRPr lang="en-US" altLang="zh-CN" sz="2800" smtClean="0"/>
          </a:p>
        </p:txBody>
      </p:sp>
      <p:graphicFrame>
        <p:nvGraphicFramePr>
          <p:cNvPr id="30723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2566988" y="3832225"/>
          <a:ext cx="3097212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9" name="位图图像" r:id="rId5" imgW="1286055" imgH="695238" progId="Paint.Picture">
                  <p:embed/>
                </p:oleObj>
              </mc:Choice>
              <mc:Fallback>
                <p:oleObj name="位图图像" r:id="rId5" imgW="1286055" imgH="695238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8" y="3832225"/>
                        <a:ext cx="3097212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1219200" y="990600"/>
            <a:ext cx="3429000" cy="685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600" smtClean="0"/>
              <a:t>3.</a:t>
            </a:r>
            <a:r>
              <a:rPr lang="zh-CN" altLang="en-US" sz="3600" smtClean="0"/>
              <a:t>焊盘设计要求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6056" y="14589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178800" cy="3886200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FontTx/>
              <a:buAutoNum type="circleNumDbPlain" startAt="3"/>
            </a:pPr>
            <a:r>
              <a:rPr lang="zh-CN" altLang="en-US" sz="2800" smtClean="0"/>
              <a:t>可靠性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       焊盘间距要足够大，通常≥</a:t>
            </a:r>
            <a:r>
              <a:rPr lang="en-US" altLang="zh-CN" sz="2800" smtClean="0"/>
              <a:t>0.2mm</a:t>
            </a:r>
            <a:r>
              <a:rPr lang="zh-CN" altLang="en-US" sz="2800" smtClean="0"/>
              <a:t>，如间距过小，可以改变焊盘的形状以得到足够的焊盘间距</a:t>
            </a:r>
          </a:p>
        </p:txBody>
      </p:sp>
      <p:graphicFrame>
        <p:nvGraphicFramePr>
          <p:cNvPr id="31747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63650" y="4283075"/>
          <a:ext cx="191770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9" name="位图图像" r:id="rId5" imgW="1009791" imgH="542857" progId="Paint.Picture">
                  <p:embed/>
                </p:oleObj>
              </mc:Choice>
              <mc:Fallback>
                <p:oleObj name="位图图像" r:id="rId5" imgW="1009791" imgH="54285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4283075"/>
                        <a:ext cx="1917700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652963" y="4140200"/>
          <a:ext cx="210185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0" name="位图图像" r:id="rId7" imgW="1123810" imgH="676369" progId="Paint.Picture">
                  <p:embed/>
                </p:oleObj>
              </mc:Choice>
              <mc:Fallback>
                <p:oleObj name="位图图像" r:id="rId7" imgW="1123810" imgH="67636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3" y="4140200"/>
                        <a:ext cx="2101850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3729038" y="4819650"/>
            <a:ext cx="1001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>
          <a:xfrm>
            <a:off x="1219200" y="990600"/>
            <a:ext cx="3429000" cy="685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600" smtClean="0"/>
              <a:t>3.</a:t>
            </a:r>
            <a:r>
              <a:rPr lang="zh-CN" altLang="en-US" sz="3600" smtClean="0"/>
              <a:t>焊盘设计要求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92080" y="1354282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MO-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676400"/>
            <a:ext cx="2646362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DEMO-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965575"/>
            <a:ext cx="2667000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1676400" y="4419600"/>
            <a:ext cx="958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Comic Sans MS" panose="030F0702030302020204" pitchFamily="66" charset="0"/>
              </a:rPr>
              <a:t>原理图</a:t>
            </a: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6858000" y="6172200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Comic Sans MS" panose="030F0702030302020204" pitchFamily="66" charset="0"/>
              </a:rPr>
              <a:t>印制板图</a:t>
            </a:r>
          </a:p>
        </p:txBody>
      </p:sp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4038600" y="5638800"/>
            <a:ext cx="1509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Comic Sans MS" panose="030F0702030302020204" pitchFamily="66" charset="0"/>
              </a:rPr>
              <a:t>元器件图形</a:t>
            </a:r>
          </a:p>
        </p:txBody>
      </p:sp>
      <p:sp>
        <p:nvSpPr>
          <p:cNvPr id="5127" name="Line 8"/>
          <p:cNvSpPr>
            <a:spLocks noChangeShapeType="1"/>
          </p:cNvSpPr>
          <p:nvPr/>
        </p:nvSpPr>
        <p:spPr bwMode="auto">
          <a:xfrm>
            <a:off x="2667000" y="4648200"/>
            <a:ext cx="638175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>
            <a:off x="5486400" y="5867400"/>
            <a:ext cx="654050" cy="14288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129" name="Picture 10" descr="电阻电容三极管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52600"/>
            <a:ext cx="2379663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Text Box 11"/>
          <p:cNvSpPr txBox="1">
            <a:spLocks noChangeArrowheads="1"/>
          </p:cNvSpPr>
          <p:nvPr/>
        </p:nvSpPr>
        <p:spPr bwMode="auto">
          <a:xfrm>
            <a:off x="4419600" y="3962400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b="1">
                <a:latin typeface="Times New Roman" panose="02020603050405020304" pitchFamily="18" charset="0"/>
              </a:rPr>
              <a:t>e b c</a:t>
            </a:r>
          </a:p>
        </p:txBody>
      </p:sp>
      <p:sp>
        <p:nvSpPr>
          <p:cNvPr id="5131" name="Text Box 12"/>
          <p:cNvSpPr txBox="1">
            <a:spLocks noChangeArrowheads="1"/>
          </p:cNvSpPr>
          <p:nvPr/>
        </p:nvSpPr>
        <p:spPr bwMode="auto">
          <a:xfrm>
            <a:off x="3810000" y="2514600"/>
            <a:ext cx="609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b="1">
                <a:latin typeface="Times New Roman" panose="02020603050405020304" pitchFamily="18" charset="0"/>
              </a:rPr>
              <a:t>Rb1</a:t>
            </a:r>
          </a:p>
        </p:txBody>
      </p:sp>
      <p:sp>
        <p:nvSpPr>
          <p:cNvPr id="5132" name="Text Box 13"/>
          <p:cNvSpPr txBox="1">
            <a:spLocks noChangeArrowheads="1"/>
          </p:cNvSpPr>
          <p:nvPr/>
        </p:nvSpPr>
        <p:spPr bwMode="auto">
          <a:xfrm>
            <a:off x="4800600" y="335280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b="1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5133" name="Text Box 14"/>
          <p:cNvSpPr txBox="1">
            <a:spLocks noChangeArrowheads="1"/>
          </p:cNvSpPr>
          <p:nvPr/>
        </p:nvSpPr>
        <p:spPr bwMode="auto">
          <a:xfrm>
            <a:off x="4648200" y="4495800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b="1">
                <a:latin typeface="Times New Roman" panose="02020603050405020304" pitchFamily="18" charset="0"/>
              </a:rPr>
              <a:t>Re1</a:t>
            </a:r>
          </a:p>
        </p:txBody>
      </p:sp>
      <p:sp>
        <p:nvSpPr>
          <p:cNvPr id="5134" name="Text Box 15"/>
          <p:cNvSpPr txBox="1">
            <a:spLocks noChangeArrowheads="1"/>
          </p:cNvSpPr>
          <p:nvPr/>
        </p:nvSpPr>
        <p:spPr bwMode="auto">
          <a:xfrm>
            <a:off x="4724400" y="251460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b="1">
                <a:latin typeface="Times New Roman" panose="02020603050405020304" pitchFamily="18" charset="0"/>
              </a:rPr>
              <a:t>Rc</a:t>
            </a:r>
          </a:p>
        </p:txBody>
      </p:sp>
      <p:sp>
        <p:nvSpPr>
          <p:cNvPr id="5135" name="Text Box 16"/>
          <p:cNvSpPr txBox="1">
            <a:spLocks noChangeArrowheads="1"/>
          </p:cNvSpPr>
          <p:nvPr/>
        </p:nvSpPr>
        <p:spPr bwMode="auto">
          <a:xfrm>
            <a:off x="5791200" y="434340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b="1">
                <a:latin typeface="Times New Roman" panose="02020603050405020304" pitchFamily="18" charset="0"/>
              </a:rPr>
              <a:t>C3</a:t>
            </a:r>
          </a:p>
        </p:txBody>
      </p:sp>
      <p:sp>
        <p:nvSpPr>
          <p:cNvPr id="5136" name="Text Box 17"/>
          <p:cNvSpPr txBox="1">
            <a:spLocks noChangeArrowheads="1"/>
          </p:cNvSpPr>
          <p:nvPr/>
        </p:nvSpPr>
        <p:spPr bwMode="auto">
          <a:xfrm>
            <a:off x="5791200" y="281940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b="1">
                <a:latin typeface="Times New Roman" panose="02020603050405020304" pitchFamily="18" charset="0"/>
              </a:rPr>
              <a:t>C2</a:t>
            </a:r>
          </a:p>
        </p:txBody>
      </p:sp>
      <p:sp>
        <p:nvSpPr>
          <p:cNvPr id="5137" name="Text Box 18"/>
          <p:cNvSpPr txBox="1">
            <a:spLocks noChangeArrowheads="1"/>
          </p:cNvSpPr>
          <p:nvPr/>
        </p:nvSpPr>
        <p:spPr bwMode="auto">
          <a:xfrm>
            <a:off x="3429000" y="350520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b="1">
                <a:latin typeface="Times New Roman" panose="02020603050405020304" pitchFamily="18" charset="0"/>
              </a:rPr>
              <a:t>C1</a:t>
            </a:r>
          </a:p>
        </p:txBody>
      </p:sp>
      <p:sp>
        <p:nvSpPr>
          <p:cNvPr id="5138" name="Text Box 19"/>
          <p:cNvSpPr txBox="1">
            <a:spLocks noChangeArrowheads="1"/>
          </p:cNvSpPr>
          <p:nvPr/>
        </p:nvSpPr>
        <p:spPr bwMode="auto">
          <a:xfrm>
            <a:off x="3886200" y="4495800"/>
            <a:ext cx="609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 b="1">
                <a:latin typeface="Times New Roman" panose="02020603050405020304" pitchFamily="18" charset="0"/>
              </a:rPr>
              <a:t>Rb2</a:t>
            </a:r>
          </a:p>
        </p:txBody>
      </p:sp>
      <p:sp>
        <p:nvSpPr>
          <p:cNvPr id="5139" name="Rectangle 20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981075"/>
            <a:ext cx="1533525" cy="731838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Comic Sans MS" panose="030F0702030302020204" pitchFamily="66" charset="0"/>
              </a:rPr>
              <a:t>例如</a:t>
            </a:r>
            <a:r>
              <a:rPr lang="en-US" altLang="zh-CN" sz="3600" b="1" smtClean="0">
                <a:latin typeface="Comic Sans MS" panose="030F0702030302020204" pitchFamily="66" charset="0"/>
              </a:rPr>
              <a:t>:</a:t>
            </a:r>
            <a:endParaRPr lang="en-US" altLang="zh-CN" smtClean="0"/>
          </a:p>
        </p:txBody>
      </p:sp>
      <p:sp>
        <p:nvSpPr>
          <p:cNvPr id="5140" name="Text Box 21"/>
          <p:cNvSpPr txBox="1">
            <a:spLocks noChangeArrowheads="1"/>
          </p:cNvSpPr>
          <p:nvPr/>
        </p:nvSpPr>
        <p:spPr bwMode="auto">
          <a:xfrm>
            <a:off x="7924800" y="4572000"/>
            <a:ext cx="457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200" b="1">
                <a:latin typeface="Times New Roman" panose="02020603050405020304" pitchFamily="18" charset="0"/>
              </a:rPr>
              <a:t>C2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05400" y="1066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1219200" y="2133600"/>
            <a:ext cx="7473950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3200">
                <a:latin typeface="Comic Sans MS" panose="030F0702030302020204" pitchFamily="66" charset="0"/>
              </a:rPr>
              <a:t>板面允许的情况下，导线尽量粗一些。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3200">
                <a:latin typeface="Comic Sans MS" panose="030F0702030302020204" pitchFamily="66" charset="0"/>
              </a:rPr>
              <a:t>导线与导线之间的间距不要过近。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3200">
                <a:latin typeface="Comic Sans MS" panose="030F0702030302020204" pitchFamily="66" charset="0"/>
              </a:rPr>
              <a:t>导线与焊盘的间距不得过近。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3200">
                <a:latin typeface="Comic Sans MS" panose="030F0702030302020204" pitchFamily="66" charset="0"/>
              </a:rPr>
              <a:t>板面允许的情况下，焊盘尽量大一些。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endParaRPr lang="en-US" altLang="zh-CN" sz="2000">
              <a:latin typeface="Comic Sans MS" panose="030F0702030302020204" pitchFamily="66" charset="0"/>
            </a:endParaRP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004888"/>
            <a:ext cx="8229600" cy="823912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Comic Sans MS" panose="030F0702030302020204" pitchFamily="66" charset="0"/>
              </a:rPr>
              <a:t>初学者设计时需掌握的基本原则是：</a:t>
            </a:r>
            <a:endParaRPr lang="zh-CN" altLang="en-US" smtClean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536575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96963"/>
            <a:ext cx="3711575" cy="731837"/>
          </a:xfrm>
        </p:spPr>
        <p:txBody>
          <a:bodyPr/>
          <a:lstStyle/>
          <a:p>
            <a:pPr eaLnBrk="1" hangingPunct="1"/>
            <a:r>
              <a:rPr lang="zh-CN" altLang="en-US" sz="3600" smtClean="0"/>
              <a:t>（三）常见错误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981200"/>
            <a:ext cx="7767638" cy="3200400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FontTx/>
              <a:buAutoNum type="circleNumDbPlain"/>
            </a:pPr>
            <a:r>
              <a:rPr lang="zh-CN" altLang="en-US" sz="2800" smtClean="0"/>
              <a:t>可挽回性错误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      多余连接</a:t>
            </a:r>
            <a:r>
              <a:rPr lang="en-US" altLang="zh-CN" sz="2800" smtClean="0"/>
              <a:t>——</a:t>
            </a:r>
            <a:r>
              <a:rPr lang="zh-CN" altLang="en-US" sz="2800" smtClean="0"/>
              <a:t>切断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      丢失连线</a:t>
            </a:r>
            <a:r>
              <a:rPr lang="en-US" altLang="zh-CN" sz="2800" smtClean="0"/>
              <a:t>——</a:t>
            </a:r>
            <a:r>
              <a:rPr lang="zh-CN" altLang="en-US" sz="2800" smtClean="0"/>
              <a:t>导线连接</a:t>
            </a:r>
          </a:p>
          <a:p>
            <a:pPr marL="609600" indent="-609600" eaLnBrk="1" hangingPunct="1">
              <a:buClr>
                <a:schemeClr val="tx1"/>
              </a:buClr>
              <a:buFontTx/>
              <a:buAutoNum type="circleNumDbPlain" startAt="2"/>
            </a:pPr>
            <a:r>
              <a:rPr lang="zh-CN" altLang="en-US" sz="2800" smtClean="0"/>
              <a:t>不可挽回性错误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zh-CN" altLang="en-US" sz="2800" smtClean="0"/>
              <a:t>       </a:t>
            </a:r>
            <a:r>
              <a:rPr lang="en-US" altLang="zh-CN" sz="2800" smtClean="0"/>
              <a:t>IC</a:t>
            </a:r>
            <a:r>
              <a:rPr lang="zh-CN" altLang="en-US" sz="2800" smtClean="0"/>
              <a:t>引脚顺序错误</a:t>
            </a:r>
          </a:p>
          <a:p>
            <a:pPr marL="609600" indent="-609600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800" smtClean="0"/>
              <a:t>      元件安装方向、外形尺寸、引脚方向错误。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016" y="1158081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ChangeArrowheads="1"/>
          </p:cNvSpPr>
          <p:nvPr/>
        </p:nvSpPr>
        <p:spPr bwMode="auto">
          <a:xfrm>
            <a:off x="323850" y="1628775"/>
            <a:ext cx="37560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800" b="1">
                <a:latin typeface="Comic Sans MS" panose="030F0702030302020204" pitchFamily="66" charset="0"/>
              </a:rPr>
              <a:t> </a:t>
            </a:r>
            <a:r>
              <a:rPr lang="zh-CN" altLang="en-US" sz="2800" b="1">
                <a:latin typeface="Comic Sans MS" panose="030F0702030302020204" pitchFamily="66" charset="0"/>
              </a:rPr>
              <a:t>（一）工厂批量生产</a:t>
            </a:r>
          </a:p>
          <a:p>
            <a:pPr eaLnBrk="1" hangingPunct="1">
              <a:spcBef>
                <a:spcPct val="20000"/>
              </a:spcBef>
            </a:pPr>
            <a:endParaRPr lang="en-US" altLang="zh-CN" sz="2800">
              <a:latin typeface="Comic Sans MS" panose="030F0702030302020204" pitchFamily="66" charset="0"/>
            </a:endParaRPr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684213" y="2133600"/>
            <a:ext cx="82327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800">
                <a:latin typeface="Comic Sans MS" panose="030F0702030302020204" pitchFamily="66" charset="0"/>
              </a:rPr>
              <a:t>●</a:t>
            </a:r>
            <a:r>
              <a:rPr lang="zh-CN" altLang="en-US" sz="2800" b="1">
                <a:latin typeface="Comic Sans MS" panose="030F0702030302020204" pitchFamily="66" charset="0"/>
              </a:rPr>
              <a:t>工艺流程：</a:t>
            </a:r>
          </a:p>
          <a:p>
            <a:pPr eaLnBrk="1" hangingPunct="1">
              <a:spcBef>
                <a:spcPct val="20000"/>
              </a:spcBef>
            </a:pPr>
            <a:endParaRPr lang="zh-CN" altLang="en-US" sz="3200">
              <a:latin typeface="Comic Sans MS" panose="030F0702030302020204" pitchFamily="66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2800">
                <a:latin typeface="Comic Sans MS" panose="030F0702030302020204" pitchFamily="66" charset="0"/>
              </a:rPr>
              <a:t>底片</a:t>
            </a:r>
            <a:r>
              <a:rPr lang="en-US" altLang="zh-CN" sz="2800">
                <a:latin typeface="Comic Sans MS" panose="030F0702030302020204" pitchFamily="66" charset="0"/>
              </a:rPr>
              <a:t>(</a:t>
            </a:r>
            <a:r>
              <a:rPr lang="zh-CN" altLang="en-US" sz="2800">
                <a:latin typeface="Comic Sans MS" panose="030F0702030302020204" pitchFamily="66" charset="0"/>
              </a:rPr>
              <a:t>光绘</a:t>
            </a:r>
            <a:r>
              <a:rPr lang="en-US" altLang="zh-CN" sz="2800">
                <a:latin typeface="Comic Sans MS" panose="030F0702030302020204" pitchFamily="66" charset="0"/>
              </a:rPr>
              <a:t>)    </a:t>
            </a:r>
            <a:r>
              <a:rPr lang="zh-CN" altLang="en-US" sz="2800">
                <a:latin typeface="Comic Sans MS" panose="030F0702030302020204" pitchFamily="66" charset="0"/>
              </a:rPr>
              <a:t>选材下料    钻孔    孔金属化    贴膜    </a:t>
            </a:r>
          </a:p>
          <a:p>
            <a:pPr eaLnBrk="1" hangingPunct="1">
              <a:spcBef>
                <a:spcPct val="20000"/>
              </a:spcBef>
            </a:pPr>
            <a:endParaRPr lang="zh-CN" altLang="en-US" sz="2800">
              <a:latin typeface="Comic Sans MS" panose="030F0702030302020204" pitchFamily="66" charset="0"/>
            </a:endParaRPr>
          </a:p>
          <a:p>
            <a:pPr eaLnBrk="1" hangingPunct="1">
              <a:spcBef>
                <a:spcPct val="20000"/>
              </a:spcBef>
            </a:pPr>
            <a:endParaRPr lang="zh-CN" altLang="en-US" sz="2800">
              <a:latin typeface="Comic Sans MS" panose="030F0702030302020204" pitchFamily="66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2800">
                <a:latin typeface="Comic Sans MS" panose="030F0702030302020204" pitchFamily="66" charset="0"/>
              </a:rPr>
              <a:t>图形转移     电镀     去膜蚀刻     表面涂敷    检验</a:t>
            </a:r>
          </a:p>
        </p:txBody>
      </p:sp>
      <p:sp>
        <p:nvSpPr>
          <p:cNvPr id="34820" name="Line 5"/>
          <p:cNvSpPr>
            <a:spLocks noChangeShapeType="1"/>
          </p:cNvSpPr>
          <p:nvPr/>
        </p:nvSpPr>
        <p:spPr bwMode="auto">
          <a:xfrm>
            <a:off x="2555875" y="35004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1" name="Line 6"/>
          <p:cNvSpPr>
            <a:spLocks noChangeShapeType="1"/>
          </p:cNvSpPr>
          <p:nvPr/>
        </p:nvSpPr>
        <p:spPr bwMode="auto">
          <a:xfrm>
            <a:off x="4284663" y="3500438"/>
            <a:ext cx="361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2" name="Line 7"/>
          <p:cNvSpPr>
            <a:spLocks noChangeShapeType="1"/>
          </p:cNvSpPr>
          <p:nvPr/>
        </p:nvSpPr>
        <p:spPr bwMode="auto">
          <a:xfrm>
            <a:off x="5435600" y="3500438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3" name="Line 8"/>
          <p:cNvSpPr>
            <a:spLocks noChangeShapeType="1"/>
          </p:cNvSpPr>
          <p:nvPr/>
        </p:nvSpPr>
        <p:spPr bwMode="auto">
          <a:xfrm>
            <a:off x="7308850" y="3500438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4" name="Line 9"/>
          <p:cNvSpPr>
            <a:spLocks noChangeShapeType="1"/>
          </p:cNvSpPr>
          <p:nvPr/>
        </p:nvSpPr>
        <p:spPr bwMode="auto">
          <a:xfrm flipV="1">
            <a:off x="2268538" y="5013325"/>
            <a:ext cx="434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5" name="Line 10"/>
          <p:cNvSpPr>
            <a:spLocks noChangeShapeType="1"/>
          </p:cNvSpPr>
          <p:nvPr/>
        </p:nvSpPr>
        <p:spPr bwMode="auto">
          <a:xfrm flipV="1">
            <a:off x="3563938" y="5013325"/>
            <a:ext cx="407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6" name="Line 11"/>
          <p:cNvSpPr>
            <a:spLocks noChangeShapeType="1"/>
          </p:cNvSpPr>
          <p:nvPr/>
        </p:nvSpPr>
        <p:spPr bwMode="auto">
          <a:xfrm flipV="1">
            <a:off x="5468938" y="501332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7" name="Line 12"/>
          <p:cNvSpPr>
            <a:spLocks noChangeShapeType="1"/>
          </p:cNvSpPr>
          <p:nvPr/>
        </p:nvSpPr>
        <p:spPr bwMode="auto">
          <a:xfrm>
            <a:off x="8229600" y="3810000"/>
            <a:ext cx="0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8" name="Line 13"/>
          <p:cNvSpPr>
            <a:spLocks noChangeShapeType="1"/>
          </p:cNvSpPr>
          <p:nvPr/>
        </p:nvSpPr>
        <p:spPr bwMode="auto">
          <a:xfrm flipH="1">
            <a:off x="1752600" y="4191000"/>
            <a:ext cx="647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9" name="Line 14"/>
          <p:cNvSpPr>
            <a:spLocks noChangeShapeType="1"/>
          </p:cNvSpPr>
          <p:nvPr/>
        </p:nvSpPr>
        <p:spPr bwMode="auto">
          <a:xfrm>
            <a:off x="1752600" y="4191000"/>
            <a:ext cx="0" cy="66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0" name="Line 15"/>
          <p:cNvSpPr>
            <a:spLocks noChangeShapeType="1"/>
          </p:cNvSpPr>
          <p:nvPr/>
        </p:nvSpPr>
        <p:spPr bwMode="auto">
          <a:xfrm flipV="1">
            <a:off x="7373938" y="50133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1" name="Rectangle 16"/>
          <p:cNvSpPr>
            <a:spLocks noGrp="1" noChangeArrowheads="1"/>
          </p:cNvSpPr>
          <p:nvPr>
            <p:ph type="title" idx="4294967295"/>
          </p:nvPr>
        </p:nvSpPr>
        <p:spPr>
          <a:xfrm>
            <a:off x="2268538" y="765175"/>
            <a:ext cx="4033837" cy="822325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2C11F5"/>
                </a:solidFill>
                <a:latin typeface="Comic Sans MS" panose="030F0702030302020204" pitchFamily="66" charset="0"/>
              </a:rPr>
              <a:t>三  </a:t>
            </a:r>
            <a:r>
              <a:rPr lang="en-US" altLang="zh-CN" b="1" smtClean="0">
                <a:solidFill>
                  <a:srgbClr val="2C11F5"/>
                </a:solidFill>
                <a:latin typeface="宋体" panose="02010600030101010101" pitchFamily="2" charset="-122"/>
              </a:rPr>
              <a:t>PCB</a:t>
            </a:r>
            <a:r>
              <a:rPr lang="zh-CN" altLang="en-US" b="1" smtClean="0">
                <a:solidFill>
                  <a:srgbClr val="2C11F5"/>
                </a:solidFill>
                <a:latin typeface="Comic Sans MS" panose="030F0702030302020204" pitchFamily="66" charset="0"/>
              </a:rPr>
              <a:t>的制作</a:t>
            </a:r>
            <a:endParaRPr lang="zh-CN" altLang="en-US" smtClean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0800" y="1728211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2420938"/>
            <a:ext cx="8229600" cy="2362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计算机设计      打印      转印      修板      腐蚀  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   去膜         钻孔         水洗          涂助焊剂</a:t>
            </a: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2843213" y="2708275"/>
            <a:ext cx="522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4291013" y="2708275"/>
            <a:ext cx="522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5738813" y="2708275"/>
            <a:ext cx="522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7235825" y="2708275"/>
            <a:ext cx="522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1979613" y="45085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3851275" y="4508500"/>
            <a:ext cx="696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5715000" y="4495800"/>
            <a:ext cx="725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8177213" y="31162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 flipH="1">
            <a:off x="1547813" y="3573463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1547813" y="3573463"/>
            <a:ext cx="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3" name="Rectangle 16"/>
          <p:cNvSpPr>
            <a:spLocks noGrp="1" noChangeArrowheads="1"/>
          </p:cNvSpPr>
          <p:nvPr>
            <p:ph type="title"/>
          </p:nvPr>
        </p:nvSpPr>
        <p:spPr>
          <a:xfrm>
            <a:off x="860425" y="1096963"/>
            <a:ext cx="3389313" cy="639762"/>
          </a:xfrm>
        </p:spPr>
        <p:txBody>
          <a:bodyPr/>
          <a:lstStyle/>
          <a:p>
            <a:pPr eaLnBrk="1" hangingPunct="1"/>
            <a:r>
              <a:rPr lang="zh-CN" altLang="en-US" sz="3200" b="1" smtClean="0"/>
              <a:t>（二）手工制作</a:t>
            </a:r>
            <a:endParaRPr lang="zh-CN" altLang="en-US" smtClean="0"/>
          </a:p>
        </p:txBody>
      </p:sp>
      <p:sp>
        <p:nvSpPr>
          <p:cNvPr id="35854" name="Text Box 17"/>
          <p:cNvSpPr txBox="1">
            <a:spLocks noChangeArrowheads="1"/>
          </p:cNvSpPr>
          <p:nvPr/>
        </p:nvSpPr>
        <p:spPr bwMode="auto">
          <a:xfrm>
            <a:off x="2700338" y="5084763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C3F04"/>
                </a:solidFill>
                <a:latin typeface="Times New Roman" panose="02020603050405020304" pitchFamily="18" charset="0"/>
              </a:rPr>
              <a:t>手工制作工艺流程图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550" y="1514771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 descr="IMG_98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60350"/>
            <a:ext cx="2447925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6" descr="IMG_98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868863"/>
            <a:ext cx="2305050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8" descr="IMG_988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4941888"/>
            <a:ext cx="2303462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" descr="tra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420938"/>
            <a:ext cx="2232025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1" descr="trans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565400"/>
            <a:ext cx="2808287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22" descr="trans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49500"/>
            <a:ext cx="24479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24" descr="PC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2916238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25" descr="IMG_04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60350"/>
            <a:ext cx="23764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Picture 27" descr="trans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724400"/>
            <a:ext cx="36195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Line 28"/>
          <p:cNvSpPr>
            <a:spLocks noChangeShapeType="1"/>
          </p:cNvSpPr>
          <p:nvPr/>
        </p:nvSpPr>
        <p:spPr bwMode="auto">
          <a:xfrm>
            <a:off x="3203575" y="11969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6" name="Line 29"/>
          <p:cNvSpPr>
            <a:spLocks noChangeShapeType="1"/>
          </p:cNvSpPr>
          <p:nvPr/>
        </p:nvSpPr>
        <p:spPr bwMode="auto">
          <a:xfrm>
            <a:off x="6084888" y="11969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7" name="Line 30"/>
          <p:cNvSpPr>
            <a:spLocks noChangeShapeType="1"/>
          </p:cNvSpPr>
          <p:nvPr/>
        </p:nvSpPr>
        <p:spPr bwMode="auto">
          <a:xfrm>
            <a:off x="7812088" y="206057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8" name="Line 31"/>
          <p:cNvSpPr>
            <a:spLocks noChangeShapeType="1"/>
          </p:cNvSpPr>
          <p:nvPr/>
        </p:nvSpPr>
        <p:spPr bwMode="auto">
          <a:xfrm flipH="1">
            <a:off x="6372225" y="350043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9" name="Line 32"/>
          <p:cNvSpPr>
            <a:spLocks noChangeShapeType="1"/>
          </p:cNvSpPr>
          <p:nvPr/>
        </p:nvSpPr>
        <p:spPr bwMode="auto">
          <a:xfrm flipH="1">
            <a:off x="2916238" y="3500438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0" name="Line 33"/>
          <p:cNvSpPr>
            <a:spLocks noChangeShapeType="1"/>
          </p:cNvSpPr>
          <p:nvPr/>
        </p:nvSpPr>
        <p:spPr bwMode="auto">
          <a:xfrm>
            <a:off x="1692275" y="45815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1" name="Line 34"/>
          <p:cNvSpPr>
            <a:spLocks noChangeShapeType="1"/>
          </p:cNvSpPr>
          <p:nvPr/>
        </p:nvSpPr>
        <p:spPr bwMode="auto">
          <a:xfrm>
            <a:off x="2555875" y="5805488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2" name="Line 35"/>
          <p:cNvSpPr>
            <a:spLocks noChangeShapeType="1"/>
          </p:cNvSpPr>
          <p:nvPr/>
        </p:nvSpPr>
        <p:spPr bwMode="auto">
          <a:xfrm>
            <a:off x="6443663" y="58054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59138" y="2276477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8163" y="1096963"/>
            <a:ext cx="4759325" cy="676275"/>
          </a:xfrm>
        </p:spPr>
        <p:txBody>
          <a:bodyPr/>
          <a:lstStyle/>
          <a:p>
            <a:pPr eaLnBrk="1" hangingPunct="1"/>
            <a:r>
              <a:rPr lang="en-US" altLang="zh-CN" sz="3200" b="1" smtClean="0"/>
              <a:t>2. </a:t>
            </a:r>
            <a:r>
              <a:rPr lang="zh-CN" altLang="en-US" sz="3200" b="1" smtClean="0"/>
              <a:t>印制电路板发展过程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05000"/>
            <a:ext cx="7696200" cy="4343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smtClean="0"/>
              <a:t>    </a:t>
            </a:r>
            <a:r>
              <a:rPr lang="zh-CN" altLang="en-US" sz="2800" smtClean="0"/>
              <a:t>印制电路板随着电子元器件的发展而发展，由此可以分为下面几个发展阶段：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400" b="1" smtClean="0">
                <a:latin typeface="Comic Sans MS" panose="030F0702030302020204" pitchFamily="66" charset="0"/>
              </a:rPr>
              <a:t>     ● </a:t>
            </a:r>
            <a:r>
              <a:rPr lang="zh-CN" altLang="en-US" sz="2800" smtClean="0"/>
              <a:t>电子管分立器件           导线连接</a:t>
            </a:r>
          </a:p>
          <a:p>
            <a:pPr eaLnBrk="1" hangingPunct="1">
              <a:lnSpc>
                <a:spcPct val="80000"/>
              </a:lnSpc>
            </a:pPr>
            <a:endParaRPr lang="zh-CN" altLang="en-US" sz="2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400" b="1" smtClean="0">
                <a:latin typeface="Comic Sans MS" panose="030F0702030302020204" pitchFamily="66" charset="0"/>
              </a:rPr>
              <a:t>     ● </a:t>
            </a:r>
            <a:r>
              <a:rPr lang="zh-CN" altLang="en-US" sz="2800" smtClean="0"/>
              <a:t>半导体分立器件           单面印刷板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400" b="1" smtClean="0">
                <a:latin typeface="Comic Sans MS" panose="030F0702030302020204" pitchFamily="66" charset="0"/>
              </a:rPr>
              <a:t>     ● </a:t>
            </a:r>
            <a:r>
              <a:rPr lang="zh-CN" altLang="en-US" sz="2800" smtClean="0"/>
              <a:t>集  成  电  路               双面印刷板</a:t>
            </a:r>
          </a:p>
          <a:p>
            <a:pPr eaLnBrk="1" hangingPunct="1">
              <a:lnSpc>
                <a:spcPct val="80000"/>
              </a:lnSpc>
            </a:pPr>
            <a:endParaRPr lang="zh-CN" altLang="en-US" sz="2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400" b="1" smtClean="0">
                <a:latin typeface="Comic Sans MS" panose="030F0702030302020204" pitchFamily="66" charset="0"/>
              </a:rPr>
              <a:t>     ● </a:t>
            </a:r>
            <a:r>
              <a:rPr lang="zh-CN" altLang="en-US" sz="2800" smtClean="0"/>
              <a:t>超大规模集成电路          多层印刷板</a:t>
            </a:r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 flipV="1">
            <a:off x="4191000" y="5029200"/>
            <a:ext cx="6096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 flipV="1">
            <a:off x="4419600" y="4191000"/>
            <a:ext cx="6096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 flipV="1">
            <a:off x="4800600" y="5867400"/>
            <a:ext cx="6096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4495800" y="3276600"/>
            <a:ext cx="6096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4128" y="9445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219200" y="1752600"/>
            <a:ext cx="71548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Comic Sans MS" panose="030F0702030302020204" pitchFamily="66" charset="0"/>
              </a:rPr>
              <a:t>电子管体积大、重量重、耗电高</a:t>
            </a:r>
            <a:r>
              <a:rPr lang="en-US" altLang="zh-CN" sz="3200">
                <a:latin typeface="宋体" panose="02010600030101010101" pitchFamily="2" charset="-122"/>
              </a:rPr>
              <a:t>,</a:t>
            </a:r>
            <a:r>
              <a:rPr lang="zh-CN" altLang="en-US" sz="3200">
                <a:latin typeface="宋体" panose="02010600030101010101" pitchFamily="2" charset="-122"/>
              </a:rPr>
              <a:t>使用导线连接。</a:t>
            </a:r>
            <a:endParaRPr lang="zh-CN" altLang="en-US" sz="3200">
              <a:latin typeface="Comic Sans MS" panose="030F0702030302020204" pitchFamily="66" charset="0"/>
            </a:endParaRPr>
          </a:p>
        </p:txBody>
      </p:sp>
      <p:pic>
        <p:nvPicPr>
          <p:cNvPr id="7171" name="Picture 3" descr="印制板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068638"/>
            <a:ext cx="7239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Line 4"/>
          <p:cNvSpPr>
            <a:spLocks noChangeShapeType="1"/>
          </p:cNvSpPr>
          <p:nvPr/>
        </p:nvSpPr>
        <p:spPr bwMode="auto">
          <a:xfrm flipH="1" flipV="1">
            <a:off x="2339975" y="4508500"/>
            <a:ext cx="457200" cy="129540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Line 6"/>
          <p:cNvSpPr>
            <a:spLocks noChangeShapeType="1"/>
          </p:cNvSpPr>
          <p:nvPr/>
        </p:nvSpPr>
        <p:spPr bwMode="auto">
          <a:xfrm flipH="1" flipV="1">
            <a:off x="5410200" y="4114800"/>
            <a:ext cx="457200" cy="1295400"/>
          </a:xfrm>
          <a:prstGeom prst="line">
            <a:avLst/>
          </a:prstGeom>
          <a:noFill/>
          <a:ln w="25400">
            <a:solidFill>
              <a:srgbClr val="2C11F5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Line 7"/>
          <p:cNvSpPr>
            <a:spLocks noChangeShapeType="1"/>
          </p:cNvSpPr>
          <p:nvPr/>
        </p:nvSpPr>
        <p:spPr bwMode="auto">
          <a:xfrm flipH="1" flipV="1">
            <a:off x="4211638" y="4508500"/>
            <a:ext cx="457200" cy="1295400"/>
          </a:xfrm>
          <a:prstGeom prst="line">
            <a:avLst/>
          </a:prstGeom>
          <a:noFill/>
          <a:ln w="25400">
            <a:solidFill>
              <a:srgbClr val="FC3F04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Text Box 8"/>
          <p:cNvSpPr txBox="1">
            <a:spLocks noChangeArrowheads="1"/>
          </p:cNvSpPr>
          <p:nvPr/>
        </p:nvSpPr>
        <p:spPr bwMode="auto">
          <a:xfrm>
            <a:off x="2051050" y="5805488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000">
                <a:solidFill>
                  <a:srgbClr val="13FB13"/>
                </a:solidFill>
                <a:latin typeface="Times New Roman" panose="02020603050405020304" pitchFamily="18" charset="0"/>
              </a:rPr>
              <a:t>电解电容</a:t>
            </a:r>
          </a:p>
        </p:txBody>
      </p:sp>
      <p:sp>
        <p:nvSpPr>
          <p:cNvPr id="7176" name="Text Box 9"/>
          <p:cNvSpPr txBox="1">
            <a:spLocks noChangeArrowheads="1"/>
          </p:cNvSpPr>
          <p:nvPr/>
        </p:nvSpPr>
        <p:spPr bwMode="auto">
          <a:xfrm>
            <a:off x="3995738" y="5805488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FC3F04"/>
                </a:solidFill>
                <a:latin typeface="Times New Roman" panose="02020603050405020304" pitchFamily="18" charset="0"/>
              </a:rPr>
              <a:t>接线端子</a:t>
            </a:r>
          </a:p>
        </p:txBody>
      </p:sp>
      <p:sp>
        <p:nvSpPr>
          <p:cNvPr id="7177" name="Text Box 10"/>
          <p:cNvSpPr txBox="1">
            <a:spLocks noChangeArrowheads="1"/>
          </p:cNvSpPr>
          <p:nvPr/>
        </p:nvSpPr>
        <p:spPr bwMode="auto">
          <a:xfrm>
            <a:off x="5257800" y="5410200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2C11F5"/>
                </a:solidFill>
                <a:latin typeface="Times New Roman" panose="02020603050405020304" pitchFamily="18" charset="0"/>
              </a:rPr>
              <a:t>电阻</a:t>
            </a:r>
          </a:p>
        </p:txBody>
      </p:sp>
      <p:sp>
        <p:nvSpPr>
          <p:cNvPr id="7178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538163" y="1096963"/>
            <a:ext cx="5486400" cy="731837"/>
          </a:xfrm>
        </p:spPr>
        <p:txBody>
          <a:bodyPr/>
          <a:lstStyle/>
          <a:p>
            <a:pPr eaLnBrk="1" hangingPunct="1"/>
            <a:r>
              <a:rPr lang="en-US" altLang="zh-CN" sz="3200" b="1" smtClean="0"/>
              <a:t>2. </a:t>
            </a:r>
            <a:r>
              <a:rPr lang="zh-CN" altLang="en-US" sz="3200" b="1" smtClean="0"/>
              <a:t>印制电路板发展过程</a:t>
            </a:r>
            <a:endParaRPr lang="zh-CN" altLang="en-US" smtClean="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0200" y="1203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1004888"/>
            <a:ext cx="4760912" cy="639762"/>
          </a:xfrm>
        </p:spPr>
        <p:txBody>
          <a:bodyPr/>
          <a:lstStyle/>
          <a:p>
            <a:pPr eaLnBrk="1" hangingPunct="1"/>
            <a:r>
              <a:rPr lang="en-US" altLang="zh-CN" sz="3200" b="1" smtClean="0"/>
              <a:t>2. </a:t>
            </a:r>
            <a:r>
              <a:rPr lang="zh-CN" altLang="en-US" sz="3200" b="1" smtClean="0"/>
              <a:t>印制电路板发展过程</a:t>
            </a:r>
            <a:endParaRPr lang="zh-CN" altLang="en-US" sz="4000" smtClean="0"/>
          </a:p>
        </p:txBody>
      </p:sp>
      <p:pic>
        <p:nvPicPr>
          <p:cNvPr id="8195" name="Picture 3" descr="电子管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2989263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电容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286000"/>
            <a:ext cx="131763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电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953000"/>
            <a:ext cx="539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 descr="三极管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80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 descr="电子管电阻电容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52800"/>
            <a:ext cx="35179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Line 8"/>
          <p:cNvSpPr>
            <a:spLocks noChangeShapeType="1"/>
          </p:cNvSpPr>
          <p:nvPr/>
        </p:nvSpPr>
        <p:spPr bwMode="auto">
          <a:xfrm flipV="1">
            <a:off x="4800600" y="3886200"/>
            <a:ext cx="1628775" cy="1600200"/>
          </a:xfrm>
          <a:prstGeom prst="line">
            <a:avLst/>
          </a:prstGeom>
          <a:noFill/>
          <a:ln w="34925">
            <a:solidFill>
              <a:srgbClr val="2C11F5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 flipH="1">
            <a:off x="7848600" y="2819400"/>
            <a:ext cx="228600" cy="690563"/>
          </a:xfrm>
          <a:prstGeom prst="line">
            <a:avLst/>
          </a:prstGeom>
          <a:noFill/>
          <a:ln w="34925">
            <a:solidFill>
              <a:srgbClr val="13FB13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H="1">
            <a:off x="3962400" y="3505200"/>
            <a:ext cx="457200" cy="261938"/>
          </a:xfrm>
          <a:prstGeom prst="line">
            <a:avLst/>
          </a:prstGeom>
          <a:noFill/>
          <a:ln w="34925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1066800" y="1981200"/>
            <a:ext cx="6705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>
                <a:latin typeface="Times New Roman" panose="02020603050405020304" pitchFamily="18" charset="0"/>
              </a:rPr>
              <a:t>相对于电子管，半导体器件体积小、重量轻、耗电小、排列密集适用于单面印制板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62587" y="119697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60425" y="1096963"/>
            <a:ext cx="4841875" cy="611187"/>
          </a:xfrm>
        </p:spPr>
        <p:txBody>
          <a:bodyPr/>
          <a:lstStyle/>
          <a:p>
            <a:pPr eaLnBrk="1" hangingPunct="1"/>
            <a:r>
              <a:rPr lang="en-US" altLang="zh-CN" sz="3200" b="1" smtClean="0"/>
              <a:t>2. </a:t>
            </a:r>
            <a:r>
              <a:rPr lang="zh-CN" altLang="en-US" sz="3200" b="1" smtClean="0"/>
              <a:t>印制电路板发展过程</a:t>
            </a:r>
            <a:endParaRPr lang="zh-CN" altLang="en-US" b="1" smtClean="0"/>
          </a:p>
        </p:txBody>
      </p:sp>
      <p:pic>
        <p:nvPicPr>
          <p:cNvPr id="9219" name="Picture 3" descr="单面板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4618038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单面板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14800"/>
            <a:ext cx="4594225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752600" y="4724400"/>
            <a:ext cx="14128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3200" b="1">
                <a:solidFill>
                  <a:srgbClr val="2C11F5"/>
                </a:solidFill>
                <a:latin typeface="Times New Roman" panose="02020603050405020304" pitchFamily="18" charset="0"/>
              </a:rPr>
              <a:t>单面板</a:t>
            </a: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8224" y="142701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1268413"/>
            <a:ext cx="7772400" cy="1295400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       </a:t>
            </a:r>
            <a:r>
              <a:rPr lang="zh-CN" altLang="en-US" sz="2800" smtClean="0"/>
              <a:t>集成电路的出现使布线更加复杂，此时单面板已经不能满足布线的要求，由此出现了双面板</a:t>
            </a:r>
            <a:r>
              <a:rPr lang="en-US" altLang="zh-CN" sz="2800" smtClean="0"/>
              <a:t>——</a:t>
            </a:r>
            <a:r>
              <a:rPr lang="zh-CN" altLang="en-US" sz="2800" smtClean="0"/>
              <a:t>双面布线。</a:t>
            </a:r>
          </a:p>
        </p:txBody>
      </p:sp>
      <p:pic>
        <p:nvPicPr>
          <p:cNvPr id="10243" name="Picture 3" descr="主板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997200"/>
            <a:ext cx="2643187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主板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781300"/>
            <a:ext cx="4724400" cy="35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4688" y="9636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33400"/>
            <a:ext cx="7772400" cy="2057400"/>
          </a:xfrm>
        </p:spPr>
        <p:txBody>
          <a:bodyPr/>
          <a:lstStyle/>
          <a:p>
            <a:pPr eaLnBrk="1" hangingPunct="1"/>
            <a:r>
              <a:rPr lang="en-US" altLang="zh-CN" sz="2000" smtClean="0"/>
              <a:t>       </a:t>
            </a:r>
            <a:r>
              <a:rPr lang="zh-CN" altLang="en-US" sz="2800" smtClean="0"/>
              <a:t>随着超大规模集成电路、</a:t>
            </a:r>
            <a:r>
              <a:rPr lang="en-US" altLang="zh-CN" sz="2800" smtClean="0"/>
              <a:t>BGA</a:t>
            </a:r>
            <a:r>
              <a:rPr lang="zh-CN" altLang="en-US" sz="2800" smtClean="0"/>
              <a:t>等元器件的出现，双面板也不能适应布线的要求，出现了多层板。目前技术上可以作出</a:t>
            </a:r>
            <a:r>
              <a:rPr lang="en-US" altLang="zh-CN" sz="2800" smtClean="0"/>
              <a:t>50</a:t>
            </a:r>
            <a:r>
              <a:rPr lang="zh-CN" altLang="en-US" sz="2800" smtClean="0"/>
              <a:t>层以上的电路板，当前产品大规模使用的是</a:t>
            </a:r>
            <a:r>
              <a:rPr lang="en-US" altLang="zh-CN" sz="2800" smtClean="0"/>
              <a:t>4</a:t>
            </a:r>
            <a:r>
              <a:rPr lang="zh-CN" altLang="en-US" sz="2800" smtClean="0"/>
              <a:t>～</a:t>
            </a:r>
            <a:r>
              <a:rPr lang="en-US" altLang="zh-CN" sz="2800" smtClean="0"/>
              <a:t>8</a:t>
            </a:r>
            <a:r>
              <a:rPr lang="zh-CN" altLang="en-US" sz="2800" smtClean="0"/>
              <a:t>层板</a:t>
            </a:r>
          </a:p>
        </p:txBody>
      </p:sp>
      <p:pic>
        <p:nvPicPr>
          <p:cNvPr id="11267" name="Picture 3" descr="多层板示意图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638" y="2790825"/>
            <a:ext cx="7659687" cy="3076575"/>
          </a:xfrm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638" y="26384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559</TotalTime>
  <Words>1127</Words>
  <Application>Microsoft Office PowerPoint</Application>
  <PresentationFormat>全屏显示(4:3)</PresentationFormat>
  <Paragraphs>176</Paragraphs>
  <Slides>34</Slides>
  <Notes>2</Notes>
  <HiddenSlides>0</HiddenSlides>
  <MMClips>34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隶书</vt:lpstr>
      <vt:lpstr>宋体</vt:lpstr>
      <vt:lpstr>Arial</vt:lpstr>
      <vt:lpstr>Arial Black</vt:lpstr>
      <vt:lpstr>Comic Sans MS</vt:lpstr>
      <vt:lpstr>Times New Roman</vt:lpstr>
      <vt:lpstr>Wingdings</vt:lpstr>
      <vt:lpstr>Pixel</vt:lpstr>
      <vt:lpstr>Equation</vt:lpstr>
      <vt:lpstr>位图图像</vt:lpstr>
      <vt:lpstr>  印制电路板   设计与制作</vt:lpstr>
      <vt:lpstr> 一 概述</vt:lpstr>
      <vt:lpstr>例如:</vt:lpstr>
      <vt:lpstr>2. 印制电路板发展过程</vt:lpstr>
      <vt:lpstr>2. 印制电路板发展过程</vt:lpstr>
      <vt:lpstr>2. 印制电路板发展过程</vt:lpstr>
      <vt:lpstr>2. 印制电路板发展过程</vt:lpstr>
      <vt:lpstr>       集成电路的出现使布线更加复杂，此时单面板已经不能满足布线的要求，由此出现了双面板——双面布线。</vt:lpstr>
      <vt:lpstr>       随着超大规模集成电路、BGA等元器件的出现，双面板也不能适应布线的要求，出现了多层板。目前技术上可以作出50层以上的电路板，当前产品大规模使用的是4～8层板</vt:lpstr>
      <vt:lpstr>多层板 （实物)</vt:lpstr>
      <vt:lpstr>二   PCB设计</vt:lpstr>
      <vt:lpstr>（一）准备工作</vt:lpstr>
      <vt:lpstr>1. 确定板材、板厚、形状、尺寸</vt:lpstr>
      <vt:lpstr>PowerPoint 演示文稿</vt:lpstr>
      <vt:lpstr>2. 确定对外连接方式</vt:lpstr>
      <vt:lpstr>2. 确定对外连接方式</vt:lpstr>
      <vt:lpstr>3. 确认元器件安装方式</vt:lpstr>
      <vt:lpstr>4. 阅读分析原理图</vt:lpstr>
      <vt:lpstr>4. 阅读分析原理图</vt:lpstr>
      <vt:lpstr>4. 阅读分析原理图</vt:lpstr>
      <vt:lpstr>4. 阅读分析原理图</vt:lpstr>
      <vt:lpstr>（二）布线设计（插装）</vt:lpstr>
      <vt:lpstr>1.元件面布设要求</vt:lpstr>
      <vt:lpstr>元件面要求</vt:lpstr>
      <vt:lpstr>2.印制导线设计要求</vt:lpstr>
      <vt:lpstr>2.印制导线设计要求</vt:lpstr>
      <vt:lpstr>3.焊盘设计要求</vt:lpstr>
      <vt:lpstr>3.焊盘设计要求</vt:lpstr>
      <vt:lpstr>3.焊盘设计要求</vt:lpstr>
      <vt:lpstr>初学者设计时需掌握的基本原则是：</vt:lpstr>
      <vt:lpstr>（三）常见错误</vt:lpstr>
      <vt:lpstr>三  PCB的制作</vt:lpstr>
      <vt:lpstr>（二）手工制作</vt:lpstr>
      <vt:lpstr>PowerPoint 演示文稿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复习提问</dc:title>
  <dc:creator>chinaweb</dc:creator>
  <cp:lastModifiedBy>ming</cp:lastModifiedBy>
  <cp:revision>68</cp:revision>
  <dcterms:created xsi:type="dcterms:W3CDTF">2002-02-21T08:10:06Z</dcterms:created>
  <dcterms:modified xsi:type="dcterms:W3CDTF">2020-02-19T07:33:37Z</dcterms:modified>
</cp:coreProperties>
</file>